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jpeg" ContentType="image/jpeg"/>
  <Default Extension="JPG" ContentType="image/.jp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115"/>
  </p:handoutMasterIdLst>
  <p:sldIdLst>
    <p:sldId id="485" r:id="rId3"/>
    <p:sldId id="486" r:id="rId4"/>
    <p:sldId id="269" r:id="rId5"/>
    <p:sldId id="437" r:id="rId7"/>
    <p:sldId id="404" r:id="rId8"/>
    <p:sldId id="406" r:id="rId9"/>
    <p:sldId id="339" r:id="rId10"/>
    <p:sldId id="351" r:id="rId11"/>
    <p:sldId id="340" r:id="rId12"/>
    <p:sldId id="479" r:id="rId13"/>
    <p:sldId id="480" r:id="rId14"/>
    <p:sldId id="482" r:id="rId15"/>
    <p:sldId id="407" r:id="rId16"/>
    <p:sldId id="415" r:id="rId17"/>
    <p:sldId id="476" r:id="rId18"/>
    <p:sldId id="282" r:id="rId19"/>
    <p:sldId id="438" r:id="rId20"/>
    <p:sldId id="341" r:id="rId21"/>
    <p:sldId id="416" r:id="rId22"/>
    <p:sldId id="349" r:id="rId23"/>
    <p:sldId id="439" r:id="rId24"/>
    <p:sldId id="357" r:id="rId25"/>
    <p:sldId id="358" r:id="rId26"/>
    <p:sldId id="285" r:id="rId27"/>
    <p:sldId id="286" r:id="rId28"/>
    <p:sldId id="287" r:id="rId29"/>
    <p:sldId id="290" r:id="rId30"/>
    <p:sldId id="289" r:id="rId31"/>
    <p:sldId id="417" r:id="rId32"/>
    <p:sldId id="371" r:id="rId33"/>
    <p:sldId id="361" r:id="rId34"/>
    <p:sldId id="394" r:id="rId35"/>
    <p:sldId id="418" r:id="rId36"/>
    <p:sldId id="374" r:id="rId37"/>
    <p:sldId id="375" r:id="rId38"/>
    <p:sldId id="419" r:id="rId39"/>
    <p:sldId id="420" r:id="rId40"/>
    <p:sldId id="295" r:id="rId41"/>
    <p:sldId id="296" r:id="rId42"/>
    <p:sldId id="297" r:id="rId43"/>
    <p:sldId id="441" r:id="rId44"/>
    <p:sldId id="421" r:id="rId45"/>
    <p:sldId id="422" r:id="rId46"/>
    <p:sldId id="564" r:id="rId47"/>
    <p:sldId id="424" r:id="rId48"/>
    <p:sldId id="425" r:id="rId49"/>
    <p:sldId id="426" r:id="rId50"/>
    <p:sldId id="427" r:id="rId51"/>
    <p:sldId id="428" r:id="rId52"/>
    <p:sldId id="429" r:id="rId53"/>
    <p:sldId id="430" r:id="rId54"/>
    <p:sldId id="431" r:id="rId55"/>
    <p:sldId id="379" r:id="rId56"/>
    <p:sldId id="562" r:id="rId57"/>
    <p:sldId id="433" r:id="rId58"/>
    <p:sldId id="434" r:id="rId59"/>
    <p:sldId id="435" r:id="rId60"/>
    <p:sldId id="389" r:id="rId61"/>
    <p:sldId id="390" r:id="rId62"/>
    <p:sldId id="436" r:id="rId63"/>
    <p:sldId id="313" r:id="rId64"/>
    <p:sldId id="314" r:id="rId65"/>
    <p:sldId id="387" r:id="rId66"/>
    <p:sldId id="319" r:id="rId67"/>
    <p:sldId id="391" r:id="rId68"/>
    <p:sldId id="393" r:id="rId69"/>
    <p:sldId id="561" r:id="rId70"/>
    <p:sldId id="565" r:id="rId71"/>
    <p:sldId id="459" r:id="rId72"/>
    <p:sldId id="477" r:id="rId73"/>
    <p:sldId id="458" r:id="rId74"/>
    <p:sldId id="478" r:id="rId75"/>
    <p:sldId id="448" r:id="rId76"/>
    <p:sldId id="449" r:id="rId77"/>
    <p:sldId id="450" r:id="rId78"/>
    <p:sldId id="451" r:id="rId79"/>
    <p:sldId id="452" r:id="rId80"/>
    <p:sldId id="453" r:id="rId81"/>
    <p:sldId id="483" r:id="rId82"/>
    <p:sldId id="484" r:id="rId83"/>
    <p:sldId id="455" r:id="rId84"/>
    <p:sldId id="463" r:id="rId85"/>
    <p:sldId id="460" r:id="rId86"/>
    <p:sldId id="461" r:id="rId87"/>
    <p:sldId id="462" r:id="rId88"/>
    <p:sldId id="464" r:id="rId89"/>
    <p:sldId id="465" r:id="rId90"/>
    <p:sldId id="566" r:id="rId91"/>
    <p:sldId id="567" r:id="rId92"/>
    <p:sldId id="568" r:id="rId93"/>
    <p:sldId id="569" r:id="rId94"/>
    <p:sldId id="570" r:id="rId95"/>
    <p:sldId id="571" r:id="rId96"/>
    <p:sldId id="572" r:id="rId97"/>
    <p:sldId id="440" r:id="rId98"/>
    <p:sldId id="573" r:id="rId99"/>
    <p:sldId id="442" r:id="rId100"/>
    <p:sldId id="443" r:id="rId101"/>
    <p:sldId id="444" r:id="rId102"/>
    <p:sldId id="445" r:id="rId103"/>
    <p:sldId id="446" r:id="rId104"/>
    <p:sldId id="447" r:id="rId105"/>
    <p:sldId id="574" r:id="rId106"/>
    <p:sldId id="466" r:id="rId107"/>
    <p:sldId id="467" r:id="rId108"/>
    <p:sldId id="468" r:id="rId109"/>
    <p:sldId id="469" r:id="rId110"/>
    <p:sldId id="471" r:id="rId111"/>
    <p:sldId id="473" r:id="rId112"/>
    <p:sldId id="577" r:id="rId113"/>
    <p:sldId id="576" r:id="rId114"/>
  </p:sldIdLst>
  <p:sldSz cx="12192000" cy="6858000"/>
  <p:notesSz cx="10234295" cy="7099300"/>
  <p:custDataLst>
    <p:tags r:id="rId119"/>
  </p:custDataLst>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FF"/>
    <a:srgbClr val="00FF00"/>
    <a:srgbClr val="FF3300"/>
    <a:srgbClr val="FFFF66"/>
    <a:srgbClr val="33CC33"/>
    <a:srgbClr val="FFFF00"/>
    <a:srgbClr val="DDDDDD"/>
    <a:srgbClr val="C0C0C0"/>
    <a:srgbClr val="FD9B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687" autoAdjust="0"/>
  </p:normalViewPr>
  <p:slideViewPr>
    <p:cSldViewPr showGuides="1">
      <p:cViewPr varScale="1">
        <p:scale>
          <a:sx n="77" d="100"/>
          <a:sy n="77" d="100"/>
        </p:scale>
        <p:origin x="696" y="3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p:scale>
          <a:sx n="75" d="100"/>
          <a:sy n="75" d="100"/>
        </p:scale>
        <p:origin x="-1404" y="702"/>
      </p:cViewPr>
      <p:guideLst>
        <p:guide orient="horz" pos="2236"/>
        <p:guide pos="3224"/>
      </p:guideLst>
    </p:cSldViewPr>
  </p:notesViewPr>
  <p:gridSpacing cx="45005" cy="45005"/>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9" Type="http://schemas.openxmlformats.org/officeDocument/2006/relationships/tags" Target="tags/tag1.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a:defRPr sz="1300"/>
            </a:lvl1pPr>
          </a:lstStyle>
          <a:p>
            <a:endParaRPr lang="en-US" altLang="zh-CN"/>
          </a:p>
        </p:txBody>
      </p:sp>
      <p:sp>
        <p:nvSpPr>
          <p:cNvPr id="32771" name="Rectangle 3"/>
          <p:cNvSpPr>
            <a:spLocks noGrp="1" noChangeArrowheads="1"/>
          </p:cNvSpPr>
          <p:nvPr>
            <p:ph type="dt" sz="quarter" idx="1"/>
          </p:nvPr>
        </p:nvSpPr>
        <p:spPr bwMode="auto">
          <a:xfrm>
            <a:off x="5799138"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a:defRPr sz="1300"/>
            </a:lvl1pPr>
          </a:lstStyle>
          <a:p>
            <a:endParaRPr lang="en-US" altLang="zh-CN"/>
          </a:p>
        </p:txBody>
      </p:sp>
      <p:sp>
        <p:nvSpPr>
          <p:cNvPr id="32772" name="Rectangle 4"/>
          <p:cNvSpPr>
            <a:spLocks noGrp="1" noChangeArrowheads="1"/>
          </p:cNvSpPr>
          <p:nvPr>
            <p:ph type="ftr" sz="quarter" idx="2"/>
          </p:nvPr>
        </p:nvSpPr>
        <p:spPr bwMode="auto">
          <a:xfrm>
            <a:off x="0"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a:defRPr sz="1300"/>
            </a:lvl1pPr>
          </a:lstStyle>
          <a:p>
            <a:endParaRPr lang="en-US" altLang="zh-CN"/>
          </a:p>
        </p:txBody>
      </p:sp>
      <p:sp>
        <p:nvSpPr>
          <p:cNvPr id="32773" name="Rectangle 5"/>
          <p:cNvSpPr>
            <a:spLocks noGrp="1" noChangeArrowheads="1"/>
          </p:cNvSpPr>
          <p:nvPr>
            <p:ph type="sldNum" sz="quarter" idx="3"/>
          </p:nvPr>
        </p:nvSpPr>
        <p:spPr bwMode="auto">
          <a:xfrm>
            <a:off x="5799138"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a:defRPr sz="1300"/>
            </a:lvl1pPr>
          </a:lstStyle>
          <a:p>
            <a:fld id="{E786514C-74F6-44C8-BA18-E737CC82A9A2}"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a:defRPr sz="1300"/>
            </a:lvl1pPr>
          </a:lstStyle>
          <a:p>
            <a:endParaRPr lang="en-US" altLang="zh-CN"/>
          </a:p>
        </p:txBody>
      </p:sp>
      <p:sp>
        <p:nvSpPr>
          <p:cNvPr id="6147" name="Rectangle 3"/>
          <p:cNvSpPr>
            <a:spLocks noGrp="1" noChangeArrowheads="1"/>
          </p:cNvSpPr>
          <p:nvPr>
            <p:ph type="dt" idx="1"/>
          </p:nvPr>
        </p:nvSpPr>
        <p:spPr bwMode="auto">
          <a:xfrm>
            <a:off x="5799138"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a:defRPr sz="1300"/>
            </a:lvl1pPr>
          </a:lstStyle>
          <a:p>
            <a:endParaRPr lang="en-US" altLang="zh-CN"/>
          </a:p>
        </p:txBody>
      </p:sp>
      <p:sp>
        <p:nvSpPr>
          <p:cNvPr id="6148" name="Rectangle 4"/>
          <p:cNvSpPr>
            <a:spLocks noGrp="1" noRot="1" noChangeAspect="1" noChangeArrowheads="1" noTextEdit="1"/>
          </p:cNvSpPr>
          <p:nvPr>
            <p:ph type="sldImg" idx="2"/>
          </p:nvPr>
        </p:nvSpPr>
        <p:spPr bwMode="auto">
          <a:xfrm>
            <a:off x="2752725" y="533400"/>
            <a:ext cx="4729163" cy="26606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5"/>
          <p:cNvSpPr>
            <a:spLocks noGrp="1" noChangeArrowheads="1"/>
          </p:cNvSpPr>
          <p:nvPr>
            <p:ph type="body" sz="quarter" idx="3"/>
          </p:nvPr>
        </p:nvSpPr>
        <p:spPr bwMode="auto">
          <a:xfrm>
            <a:off x="1363663" y="3430588"/>
            <a:ext cx="7507287"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150" name="Rectangle 6"/>
          <p:cNvSpPr>
            <a:spLocks noGrp="1" noChangeArrowheads="1"/>
          </p:cNvSpPr>
          <p:nvPr>
            <p:ph type="ftr" sz="quarter" idx="4"/>
          </p:nvPr>
        </p:nvSpPr>
        <p:spPr bwMode="auto">
          <a:xfrm>
            <a:off x="0"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a:defRPr sz="1300"/>
            </a:lvl1pPr>
          </a:lstStyle>
          <a:p>
            <a:endParaRPr lang="en-US" altLang="zh-CN"/>
          </a:p>
        </p:txBody>
      </p:sp>
      <p:sp>
        <p:nvSpPr>
          <p:cNvPr id="6151" name="Rectangle 7"/>
          <p:cNvSpPr>
            <a:spLocks noGrp="1" noChangeArrowheads="1"/>
          </p:cNvSpPr>
          <p:nvPr>
            <p:ph type="sldNum" sz="quarter" idx="5"/>
          </p:nvPr>
        </p:nvSpPr>
        <p:spPr bwMode="auto">
          <a:xfrm>
            <a:off x="5799138"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a:defRPr sz="1300"/>
            </a:lvl1pPr>
          </a:lstStyle>
          <a:p>
            <a:fld id="{FF45D562-E602-4D26-AAE2-92F21324FFD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BE189E-BAAC-4C36-AA8A-FE21E1F6E790}" type="slidenum">
              <a:rPr lang="en-US" altLang="zh-CN"/>
            </a:fld>
            <a:endParaRPr lang="en-US" altLang="zh-CN"/>
          </a:p>
        </p:txBody>
      </p:sp>
      <p:sp>
        <p:nvSpPr>
          <p:cNvPr id="175106" name="Rectangle 2"/>
          <p:cNvSpPr>
            <a:spLocks noGrp="1" noRot="1" noChangeAspect="1" noChangeArrowheads="1" noTextEdit="1"/>
          </p:cNvSpPr>
          <p:nvPr>
            <p:ph type="sldImg"/>
          </p:nvPr>
        </p:nvSpPr>
        <p:spPr>
          <a:xfrm>
            <a:off x="2752725" y="533400"/>
            <a:ext cx="4729163" cy="2660650"/>
          </a:xfrm>
        </p:spPr>
      </p:sp>
      <p:sp>
        <p:nvSpPr>
          <p:cNvPr id="175107" name="Rectangle 3"/>
          <p:cNvSpPr>
            <a:spLocks noGrp="1" noChangeArrowheads="1"/>
          </p:cNvSpPr>
          <p:nvPr>
            <p:ph type="body" idx="1"/>
          </p:nvPr>
        </p:nvSpPr>
        <p:spPr>
          <a:xfrm>
            <a:off x="1679575" y="3430588"/>
            <a:ext cx="7191375" cy="3135312"/>
          </a:xfrm>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002CA9A-0EA3-4981-8AC4-0006A30AAC41}" type="slidenum">
              <a:rPr lang="en-US" altLang="zh-CN"/>
            </a:fld>
            <a:endParaRPr lang="en-US" altLang="zh-CN"/>
          </a:p>
        </p:txBody>
      </p:sp>
      <p:sp>
        <p:nvSpPr>
          <p:cNvPr id="207874" name="Rectangle 2"/>
          <p:cNvSpPr>
            <a:spLocks noGrp="1" noRot="1" noChangeAspect="1" noChangeArrowheads="1" noTextEdit="1"/>
          </p:cNvSpPr>
          <p:nvPr>
            <p:ph type="sldImg"/>
          </p:nvPr>
        </p:nvSpPr>
        <p:spPr>
          <a:xfrm>
            <a:off x="2752725" y="533400"/>
            <a:ext cx="4729163" cy="2660650"/>
          </a:xfrm>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4E2A891-9F3B-4BE6-8512-17C061DBEDAE}" type="slidenum">
              <a:rPr lang="en-US" altLang="zh-CN"/>
            </a:fld>
            <a:endParaRPr lang="en-US" altLang="zh-CN"/>
          </a:p>
        </p:txBody>
      </p:sp>
      <p:sp>
        <p:nvSpPr>
          <p:cNvPr id="209922" name="Rectangle 2"/>
          <p:cNvSpPr>
            <a:spLocks noGrp="1" noRot="1" noChangeAspect="1" noChangeArrowheads="1" noTextEdit="1"/>
          </p:cNvSpPr>
          <p:nvPr>
            <p:ph type="sldImg"/>
          </p:nvPr>
        </p:nvSpPr>
        <p:spPr>
          <a:xfrm>
            <a:off x="2752725" y="533400"/>
            <a:ext cx="4729163" cy="2660650"/>
          </a:xfrm>
        </p:spPr>
      </p:sp>
      <p:sp>
        <p:nvSpPr>
          <p:cNvPr id="209923" name="Rectangle 3"/>
          <p:cNvSpPr>
            <a:spLocks noGrp="1" noChangeArrowheads="1"/>
          </p:cNvSpPr>
          <p:nvPr>
            <p:ph type="body" idx="1"/>
          </p:nvPr>
        </p:nvSpPr>
        <p:spPr>
          <a:xfrm>
            <a:off x="1570038" y="3430588"/>
            <a:ext cx="7094537" cy="3314700"/>
          </a:xfrm>
        </p:spPr>
        <p:txBody>
          <a:bodyPr/>
          <a:lstStyle/>
          <a:p>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281044-21EB-446C-976A-93A92673440B}" type="slidenum">
              <a:rPr lang="en-US" altLang="zh-CN"/>
            </a:fld>
            <a:endParaRPr lang="en-US" altLang="zh-CN"/>
          </a:p>
        </p:txBody>
      </p:sp>
      <p:sp>
        <p:nvSpPr>
          <p:cNvPr id="211970" name="Rectangle 2"/>
          <p:cNvSpPr>
            <a:spLocks noGrp="1" noRot="1" noChangeAspect="1" noChangeArrowheads="1" noTextEdit="1"/>
          </p:cNvSpPr>
          <p:nvPr>
            <p:ph type="sldImg"/>
          </p:nvPr>
        </p:nvSpPr>
        <p:spPr>
          <a:xfrm>
            <a:off x="2752725" y="533400"/>
            <a:ext cx="4729163" cy="2660650"/>
          </a:xfrm>
        </p:spPr>
      </p:sp>
      <p:sp>
        <p:nvSpPr>
          <p:cNvPr id="211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8D9A9D-FE61-4283-8DED-19C7830FFF76}" type="slidenum">
              <a:rPr lang="en-US" altLang="zh-CN"/>
            </a:fld>
            <a:endParaRPr lang="en-US" altLang="zh-CN"/>
          </a:p>
        </p:txBody>
      </p:sp>
      <p:sp>
        <p:nvSpPr>
          <p:cNvPr id="218114" name="Rectangle 2"/>
          <p:cNvSpPr>
            <a:spLocks noGrp="1" noRot="1" noChangeAspect="1" noChangeArrowheads="1" noTextEdit="1"/>
          </p:cNvSpPr>
          <p:nvPr>
            <p:ph type="sldImg"/>
          </p:nvPr>
        </p:nvSpPr>
        <p:spPr>
          <a:xfrm>
            <a:off x="2752725" y="533400"/>
            <a:ext cx="4729163" cy="2660650"/>
          </a:xfrm>
        </p:spPr>
      </p:sp>
      <p:sp>
        <p:nvSpPr>
          <p:cNvPr id="218115" name="Rectangle 3"/>
          <p:cNvSpPr>
            <a:spLocks noGrp="1" noChangeArrowheads="1"/>
          </p:cNvSpPr>
          <p:nvPr>
            <p:ph type="body" idx="1"/>
          </p:nvPr>
        </p:nvSpPr>
        <p:spPr>
          <a:xfrm>
            <a:off x="1570038" y="3430588"/>
            <a:ext cx="7867650" cy="3135312"/>
          </a:xfrm>
        </p:spPr>
        <p:txBody>
          <a:bodyPr/>
          <a:lstStyle/>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1F59703-534A-4DB5-922D-FF1C6A8CDB81}" type="slidenum">
              <a:rPr lang="en-US" altLang="zh-CN"/>
            </a:fld>
            <a:endParaRPr lang="en-US" altLang="zh-CN"/>
          </a:p>
        </p:txBody>
      </p:sp>
      <p:sp>
        <p:nvSpPr>
          <p:cNvPr id="216066" name="Rectangle 2"/>
          <p:cNvSpPr>
            <a:spLocks noGrp="1" noRot="1" noChangeAspect="1" noChangeArrowheads="1" noTextEdit="1"/>
          </p:cNvSpPr>
          <p:nvPr>
            <p:ph type="sldImg"/>
          </p:nvPr>
        </p:nvSpPr>
        <p:spPr>
          <a:xfrm>
            <a:off x="2752725" y="533400"/>
            <a:ext cx="4729163" cy="2660650"/>
          </a:xfrm>
        </p:spPr>
      </p:sp>
      <p:sp>
        <p:nvSpPr>
          <p:cNvPr id="216067" name="Rectangle 3"/>
          <p:cNvSpPr>
            <a:spLocks noGrp="1" noChangeArrowheads="1"/>
          </p:cNvSpPr>
          <p:nvPr>
            <p:ph type="body" idx="1"/>
          </p:nvPr>
        </p:nvSpPr>
        <p:spPr>
          <a:xfrm>
            <a:off x="1570038" y="3430588"/>
            <a:ext cx="7300912" cy="3135312"/>
          </a:xfrm>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752725" y="533400"/>
            <a:ext cx="4729163" cy="2660650"/>
          </a:xfrm>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2B961D-254A-437E-9BE0-90E6BA584031}" type="slidenum">
              <a:rPr lang="en-US" altLang="zh-CN"/>
            </a:fld>
            <a:endParaRPr lang="en-US" altLang="zh-CN"/>
          </a:p>
        </p:txBody>
      </p:sp>
      <p:sp>
        <p:nvSpPr>
          <p:cNvPr id="343042" name="Rectangle 2"/>
          <p:cNvSpPr>
            <a:spLocks noGrp="1" noRot="1" noChangeAspect="1" noChangeArrowheads="1" noTextEdit="1"/>
          </p:cNvSpPr>
          <p:nvPr>
            <p:ph type="sldImg"/>
          </p:nvPr>
        </p:nvSpPr>
        <p:spPr>
          <a:xfrm>
            <a:off x="2752725" y="533400"/>
            <a:ext cx="4729163" cy="2660650"/>
          </a:xfrm>
        </p:spPr>
      </p:sp>
      <p:sp>
        <p:nvSpPr>
          <p:cNvPr id="343043" name="Rectangle 3"/>
          <p:cNvSpPr>
            <a:spLocks noGrp="1" noChangeArrowheads="1"/>
          </p:cNvSpPr>
          <p:nvPr>
            <p:ph type="body" idx="1"/>
          </p:nvPr>
        </p:nvSpPr>
        <p:spPr>
          <a:xfrm>
            <a:off x="1679575" y="3430588"/>
            <a:ext cx="7305675" cy="3135312"/>
          </a:xfrm>
        </p:spPr>
        <p:txBody>
          <a:bodyPr/>
          <a:lstStyle/>
          <a:p>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C3DEA-5F73-4322-BCC0-BE3F33608BDE}"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xfrm>
            <a:off x="2752725" y="533400"/>
            <a:ext cx="4729163" cy="2660650"/>
          </a:xfrm>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7A970F-6B85-4352-BBEE-3DBB47F6BEDB}"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2752725" y="533400"/>
            <a:ext cx="4729163" cy="2660650"/>
          </a:xfrm>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7A970F-6B85-4352-BBEE-3DBB47F6BEDB}"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2752725" y="533400"/>
            <a:ext cx="4729163" cy="2660650"/>
          </a:xfrm>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0E066D-1FE1-4DD9-8929-3778DA8BFF52}" type="slidenum">
              <a:rPr lang="en-US" altLang="zh-CN"/>
            </a:fld>
            <a:endParaRPr lang="en-US" altLang="zh-CN"/>
          </a:p>
        </p:txBody>
      </p:sp>
      <p:sp>
        <p:nvSpPr>
          <p:cNvPr id="228354" name="Rectangle 2"/>
          <p:cNvSpPr>
            <a:spLocks noGrp="1" noRot="1" noChangeAspect="1" noChangeArrowheads="1" noTextEdit="1"/>
          </p:cNvSpPr>
          <p:nvPr>
            <p:ph type="sldImg"/>
          </p:nvPr>
        </p:nvSpPr>
        <p:spPr>
          <a:xfrm>
            <a:off x="2752725" y="533400"/>
            <a:ext cx="4729163" cy="2660650"/>
          </a:xfrm>
        </p:spPr>
      </p:sp>
      <p:sp>
        <p:nvSpPr>
          <p:cNvPr id="228355" name="Rectangle 3"/>
          <p:cNvSpPr>
            <a:spLocks noGrp="1" noChangeArrowheads="1"/>
          </p:cNvSpPr>
          <p:nvPr>
            <p:ph type="body" idx="1"/>
          </p:nvPr>
        </p:nvSpPr>
        <p:spPr>
          <a:xfrm>
            <a:off x="1570038" y="3430588"/>
            <a:ext cx="7300912" cy="3135312"/>
          </a:xfrm>
        </p:spPr>
        <p:txBody>
          <a:bodyPr/>
          <a:lstStyle/>
          <a:p>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3AAA1B-9A23-4456-B6E4-6D4188F9885E}" type="slidenum">
              <a:rPr lang="en-US" altLang="zh-CN"/>
            </a:fld>
            <a:endParaRPr lang="en-US" altLang="zh-CN"/>
          </a:p>
        </p:txBody>
      </p:sp>
      <p:sp>
        <p:nvSpPr>
          <p:cNvPr id="230402" name="Rectangle 2"/>
          <p:cNvSpPr>
            <a:spLocks noGrp="1" noRot="1" noChangeAspect="1" noChangeArrowheads="1" noTextEdit="1"/>
          </p:cNvSpPr>
          <p:nvPr>
            <p:ph type="sldImg"/>
          </p:nvPr>
        </p:nvSpPr>
        <p:spPr>
          <a:xfrm>
            <a:off x="2752725" y="533400"/>
            <a:ext cx="4729163" cy="2660650"/>
          </a:xfrm>
        </p:spPr>
      </p:sp>
      <p:sp>
        <p:nvSpPr>
          <p:cNvPr id="23040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631C6D-BCEB-42E4-B98D-EF15F1BEA6B6}" type="slidenum">
              <a:rPr lang="en-US" altLang="zh-CN"/>
            </a:fld>
            <a:endParaRPr lang="en-US" altLang="zh-CN"/>
          </a:p>
        </p:txBody>
      </p:sp>
      <p:sp>
        <p:nvSpPr>
          <p:cNvPr id="232450" name="Rectangle 2"/>
          <p:cNvSpPr>
            <a:spLocks noGrp="1" noRot="1" noChangeAspect="1" noChangeArrowheads="1" noTextEdit="1"/>
          </p:cNvSpPr>
          <p:nvPr>
            <p:ph type="sldImg"/>
          </p:nvPr>
        </p:nvSpPr>
        <p:spPr>
          <a:xfrm>
            <a:off x="2752725" y="533400"/>
            <a:ext cx="4729163" cy="2660650"/>
          </a:xfrm>
        </p:spPr>
      </p:sp>
      <p:sp>
        <p:nvSpPr>
          <p:cNvPr id="232451" name="Rectangle 3"/>
          <p:cNvSpPr>
            <a:spLocks noGrp="1" noChangeArrowheads="1"/>
          </p:cNvSpPr>
          <p:nvPr>
            <p:ph type="body" idx="1"/>
          </p:nvPr>
        </p:nvSpPr>
        <p:spPr>
          <a:xfrm>
            <a:off x="1570038" y="3430588"/>
            <a:ext cx="7300912" cy="3135312"/>
          </a:xfrm>
        </p:spPr>
        <p:txBody>
          <a:bodyPr/>
          <a:lstStyle/>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631C6D-BCEB-42E4-B98D-EF15F1BEA6B6}" type="slidenum">
              <a:rPr lang="en-US" altLang="zh-CN"/>
            </a:fld>
            <a:endParaRPr lang="en-US" altLang="zh-CN"/>
          </a:p>
        </p:txBody>
      </p:sp>
      <p:sp>
        <p:nvSpPr>
          <p:cNvPr id="232450" name="Rectangle 2"/>
          <p:cNvSpPr>
            <a:spLocks noGrp="1" noRot="1" noChangeAspect="1" noChangeArrowheads="1" noTextEdit="1"/>
          </p:cNvSpPr>
          <p:nvPr>
            <p:ph type="sldImg"/>
          </p:nvPr>
        </p:nvSpPr>
        <p:spPr>
          <a:xfrm>
            <a:off x="2752725" y="533400"/>
            <a:ext cx="4729163" cy="2660650"/>
          </a:xfrm>
        </p:spPr>
      </p:sp>
      <p:sp>
        <p:nvSpPr>
          <p:cNvPr id="232451" name="Rectangle 3"/>
          <p:cNvSpPr>
            <a:spLocks noGrp="1" noChangeArrowheads="1"/>
          </p:cNvSpPr>
          <p:nvPr>
            <p:ph type="body" idx="1"/>
          </p:nvPr>
        </p:nvSpPr>
        <p:spPr>
          <a:xfrm>
            <a:off x="1570038" y="3430588"/>
            <a:ext cx="7300912" cy="3135312"/>
          </a:xfrm>
        </p:spPr>
        <p:txBody>
          <a:bodyPr/>
          <a:lstStyle/>
          <a:p>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23A8B71-C75A-4B26-8568-9B1BC76312C3}" type="slidenum">
              <a:rPr lang="en-US" altLang="zh-CN"/>
            </a:fld>
            <a:endParaRPr lang="en-US" altLang="zh-CN"/>
          </a:p>
        </p:txBody>
      </p:sp>
      <p:sp>
        <p:nvSpPr>
          <p:cNvPr id="236546" name="Rectangle 2"/>
          <p:cNvSpPr>
            <a:spLocks noGrp="1" noRot="1" noChangeAspect="1" noChangeArrowheads="1" noTextEdit="1"/>
          </p:cNvSpPr>
          <p:nvPr>
            <p:ph type="sldImg"/>
          </p:nvPr>
        </p:nvSpPr>
        <p:spPr>
          <a:xfrm>
            <a:off x="2752725" y="533400"/>
            <a:ext cx="4729163" cy="2660650"/>
          </a:xfrm>
        </p:spPr>
      </p:sp>
      <p:sp>
        <p:nvSpPr>
          <p:cNvPr id="23654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6C846E-E8AF-4CB9-B674-B33A5A192A77}" type="slidenum">
              <a:rPr lang="en-US" altLang="zh-CN"/>
            </a:fld>
            <a:endParaRPr lang="en-US" altLang="zh-CN"/>
          </a:p>
        </p:txBody>
      </p:sp>
      <p:sp>
        <p:nvSpPr>
          <p:cNvPr id="242690" name="Rectangle 2"/>
          <p:cNvSpPr>
            <a:spLocks noGrp="1" noRot="1" noChangeAspect="1" noChangeArrowheads="1" noTextEdit="1"/>
          </p:cNvSpPr>
          <p:nvPr>
            <p:ph type="sldImg"/>
          </p:nvPr>
        </p:nvSpPr>
        <p:spPr>
          <a:xfrm>
            <a:off x="2752725" y="533400"/>
            <a:ext cx="4729163" cy="2660650"/>
          </a:xfrm>
        </p:spPr>
      </p:sp>
      <p:sp>
        <p:nvSpPr>
          <p:cNvPr id="24269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572046-63CA-4FB2-9CEF-B1E4778F0461}" type="slidenum">
              <a:rPr lang="en-US" altLang="zh-CN"/>
            </a:fld>
            <a:endParaRPr lang="en-US" altLang="zh-CN"/>
          </a:p>
        </p:txBody>
      </p:sp>
      <p:sp>
        <p:nvSpPr>
          <p:cNvPr id="244738" name="Rectangle 2"/>
          <p:cNvSpPr>
            <a:spLocks noGrp="1" noRot="1" noChangeAspect="1" noChangeArrowheads="1" noTextEdit="1"/>
          </p:cNvSpPr>
          <p:nvPr>
            <p:ph type="sldImg"/>
          </p:nvPr>
        </p:nvSpPr>
        <p:spPr>
          <a:xfrm>
            <a:off x="2752725" y="533400"/>
            <a:ext cx="4729163" cy="2660650"/>
          </a:xfrm>
        </p:spPr>
      </p:sp>
      <p:sp>
        <p:nvSpPr>
          <p:cNvPr id="244739" name="Rectangle 3"/>
          <p:cNvSpPr>
            <a:spLocks noGrp="1" noChangeArrowheads="1"/>
          </p:cNvSpPr>
          <p:nvPr>
            <p:ph type="body" idx="1"/>
          </p:nvPr>
        </p:nvSpPr>
        <p:spPr>
          <a:xfrm>
            <a:off x="1679575" y="3430588"/>
            <a:ext cx="7089775" cy="3135312"/>
          </a:xfrm>
        </p:spPr>
        <p:txBody>
          <a:bodyPr/>
          <a:lstStyle/>
          <a:p>
            <a:pPr>
              <a:lnSpc>
                <a:spcPct val="110000"/>
              </a:lnSpc>
            </a:pPr>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572046-63CA-4FB2-9CEF-B1E4778F0461}" type="slidenum">
              <a:rPr lang="en-US" altLang="zh-CN"/>
            </a:fld>
            <a:endParaRPr lang="en-US" altLang="zh-CN"/>
          </a:p>
        </p:txBody>
      </p:sp>
      <p:sp>
        <p:nvSpPr>
          <p:cNvPr id="244738" name="Rectangle 2"/>
          <p:cNvSpPr>
            <a:spLocks noGrp="1" noRot="1" noChangeAspect="1" noChangeArrowheads="1" noTextEdit="1"/>
          </p:cNvSpPr>
          <p:nvPr>
            <p:ph type="sldImg"/>
          </p:nvPr>
        </p:nvSpPr>
        <p:spPr>
          <a:xfrm>
            <a:off x="2752725" y="533400"/>
            <a:ext cx="4729163" cy="2660650"/>
          </a:xfrm>
        </p:spPr>
      </p:sp>
      <p:sp>
        <p:nvSpPr>
          <p:cNvPr id="244739" name="Rectangle 3"/>
          <p:cNvSpPr>
            <a:spLocks noGrp="1" noChangeArrowheads="1"/>
          </p:cNvSpPr>
          <p:nvPr>
            <p:ph type="body" idx="1"/>
          </p:nvPr>
        </p:nvSpPr>
        <p:spPr>
          <a:xfrm>
            <a:off x="1679575" y="3430588"/>
            <a:ext cx="7089775" cy="3135312"/>
          </a:xfrm>
        </p:spPr>
        <p:txBody>
          <a:bodyPr/>
          <a:lstStyle/>
          <a:p>
            <a:pPr>
              <a:lnSpc>
                <a:spcPct val="110000"/>
              </a:lnSpc>
            </a:pPr>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5BA494-3425-4879-8ADE-AFA13B71CCAA}" type="slidenum">
              <a:rPr lang="en-US" altLang="zh-CN"/>
            </a:fld>
            <a:endParaRPr lang="en-US" altLang="zh-CN"/>
          </a:p>
        </p:txBody>
      </p:sp>
      <p:sp>
        <p:nvSpPr>
          <p:cNvPr id="248834" name="Rectangle 2"/>
          <p:cNvSpPr>
            <a:spLocks noGrp="1" noRot="1" noChangeAspect="1" noChangeArrowheads="1" noTextEdit="1"/>
          </p:cNvSpPr>
          <p:nvPr>
            <p:ph type="sldImg"/>
          </p:nvPr>
        </p:nvSpPr>
        <p:spPr>
          <a:xfrm>
            <a:off x="2752725" y="533400"/>
            <a:ext cx="4729163" cy="2660650"/>
          </a:xfrm>
        </p:spPr>
      </p:sp>
      <p:sp>
        <p:nvSpPr>
          <p:cNvPr id="248835" name="Rectangle 3"/>
          <p:cNvSpPr>
            <a:spLocks noGrp="1" noChangeArrowheads="1"/>
          </p:cNvSpPr>
          <p:nvPr>
            <p:ph type="body" idx="1"/>
          </p:nvPr>
        </p:nvSpPr>
        <p:spPr>
          <a:xfrm>
            <a:off x="1679575" y="3430588"/>
            <a:ext cx="7191375" cy="3135312"/>
          </a:xfrm>
        </p:spPr>
        <p:txBody>
          <a:bodyPr/>
          <a:lstStyle/>
          <a:p>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086ECD-FBF1-4A4C-852B-FE514C35A82A}" type="slidenum">
              <a:rPr lang="en-US" altLang="zh-CN"/>
            </a:fld>
            <a:endParaRPr lang="en-US" altLang="zh-CN"/>
          </a:p>
        </p:txBody>
      </p:sp>
      <p:sp>
        <p:nvSpPr>
          <p:cNvPr id="252930" name="Rectangle 2"/>
          <p:cNvSpPr>
            <a:spLocks noGrp="1" noRot="1" noChangeAspect="1" noChangeArrowheads="1" noTextEdit="1"/>
          </p:cNvSpPr>
          <p:nvPr>
            <p:ph type="sldImg"/>
          </p:nvPr>
        </p:nvSpPr>
        <p:spPr>
          <a:xfrm>
            <a:off x="2752725" y="533400"/>
            <a:ext cx="4729163" cy="2660650"/>
          </a:xfrm>
        </p:spPr>
      </p:sp>
      <p:sp>
        <p:nvSpPr>
          <p:cNvPr id="2529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482BF3C-FF22-49A2-A0DE-3C65D8996CE4}" type="slidenum">
              <a:rPr lang="en-US" altLang="zh-CN"/>
            </a:fld>
            <a:endParaRPr lang="en-US" altLang="zh-CN"/>
          </a:p>
        </p:txBody>
      </p:sp>
      <p:sp>
        <p:nvSpPr>
          <p:cNvPr id="254978" name="Rectangle 2"/>
          <p:cNvSpPr>
            <a:spLocks noGrp="1" noRot="1" noChangeAspect="1" noChangeArrowheads="1" noTextEdit="1"/>
          </p:cNvSpPr>
          <p:nvPr>
            <p:ph type="sldImg"/>
          </p:nvPr>
        </p:nvSpPr>
        <p:spPr>
          <a:xfrm>
            <a:off x="2752725" y="533400"/>
            <a:ext cx="4729163" cy="2660650"/>
          </a:xfrm>
        </p:spPr>
      </p:sp>
      <p:sp>
        <p:nvSpPr>
          <p:cNvPr id="25497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9B626F-9BF3-4800-8F24-F644DDBA698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xfrm>
            <a:off x="2752725" y="533400"/>
            <a:ext cx="4729163" cy="2660650"/>
          </a:xfrm>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zh-CN" sz="1200" kern="1200" dirty="0">
              <a:solidFill>
                <a:schemeClr val="tx1"/>
              </a:solidFill>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D6BC70-1D46-428B-9EBB-8B26A66E7622}"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xfrm>
            <a:off x="2752725" y="533400"/>
            <a:ext cx="4729163" cy="2660650"/>
          </a:xfrm>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D6BC70-1D46-428B-9EBB-8B26A66E7622}"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xfrm>
            <a:off x="2752725" y="533400"/>
            <a:ext cx="4729163" cy="2660650"/>
          </a:xfrm>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531E05-F53D-490B-990C-D7650D38654D}" type="slidenum">
              <a:rPr lang="en-US" altLang="zh-CN"/>
            </a:fld>
            <a:endParaRPr lang="en-US" altLang="zh-CN"/>
          </a:p>
        </p:txBody>
      </p:sp>
      <p:sp>
        <p:nvSpPr>
          <p:cNvPr id="363522" name="Rectangle 2"/>
          <p:cNvSpPr>
            <a:spLocks noGrp="1" noRot="1" noChangeAspect="1" noChangeArrowheads="1" noTextEdit="1"/>
          </p:cNvSpPr>
          <p:nvPr>
            <p:ph type="sldImg"/>
          </p:nvPr>
        </p:nvSpPr>
        <p:spPr>
          <a:xfrm>
            <a:off x="2752725" y="533400"/>
            <a:ext cx="4729163" cy="2660650"/>
          </a:xfrm>
        </p:spPr>
      </p:sp>
      <p:sp>
        <p:nvSpPr>
          <p:cNvPr id="363523" name="Rectangle 3"/>
          <p:cNvSpPr>
            <a:spLocks noGrp="1" noChangeArrowheads="1"/>
          </p:cNvSpPr>
          <p:nvPr>
            <p:ph type="body" idx="1"/>
          </p:nvPr>
        </p:nvSpPr>
        <p:spPr>
          <a:xfrm>
            <a:off x="1679575" y="3430588"/>
            <a:ext cx="7302500" cy="3254375"/>
          </a:xfrm>
        </p:spPr>
        <p:txBody>
          <a:bodyPr/>
          <a:lstStyle/>
          <a:p>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7315D50-99E0-414F-88A4-7C40E4D07043}" type="slidenum">
              <a:rPr lang="en-US" altLang="zh-CN"/>
            </a:fld>
            <a:endParaRPr lang="en-US" altLang="zh-CN"/>
          </a:p>
        </p:txBody>
      </p:sp>
      <p:sp>
        <p:nvSpPr>
          <p:cNvPr id="365570" name="Rectangle 2"/>
          <p:cNvSpPr>
            <a:spLocks noGrp="1" noRot="1" noChangeAspect="1" noChangeArrowheads="1" noTextEdit="1"/>
          </p:cNvSpPr>
          <p:nvPr>
            <p:ph type="sldImg"/>
          </p:nvPr>
        </p:nvSpPr>
        <p:spPr>
          <a:xfrm>
            <a:off x="2752725" y="533400"/>
            <a:ext cx="4729163" cy="2660650"/>
          </a:xfrm>
        </p:spPr>
      </p:sp>
      <p:sp>
        <p:nvSpPr>
          <p:cNvPr id="3655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D08CBC8-9D1B-4517-836E-491BA8F0123E}" type="slidenum">
              <a:rPr lang="en-US" altLang="zh-CN"/>
            </a:fld>
            <a:endParaRPr lang="en-US" altLang="zh-CN"/>
          </a:p>
        </p:txBody>
      </p:sp>
      <p:sp>
        <p:nvSpPr>
          <p:cNvPr id="263170" name="Rectangle 2"/>
          <p:cNvSpPr>
            <a:spLocks noGrp="1" noRot="1" noChangeAspect="1" noChangeArrowheads="1" noTextEdit="1"/>
          </p:cNvSpPr>
          <p:nvPr>
            <p:ph type="sldImg"/>
          </p:nvPr>
        </p:nvSpPr>
        <p:spPr>
          <a:xfrm>
            <a:off x="2752725" y="533400"/>
            <a:ext cx="4729163" cy="2660650"/>
          </a:xfrm>
        </p:spPr>
      </p:sp>
      <p:sp>
        <p:nvSpPr>
          <p:cNvPr id="263171" name="Rectangle 3"/>
          <p:cNvSpPr>
            <a:spLocks noGrp="1" noChangeArrowheads="1"/>
          </p:cNvSpPr>
          <p:nvPr>
            <p:ph type="body" idx="1"/>
          </p:nvPr>
        </p:nvSpPr>
        <p:spPr>
          <a:xfrm>
            <a:off x="1570038" y="3430588"/>
            <a:ext cx="7300912" cy="3135312"/>
          </a:xfrm>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0199A94-45AD-4871-B48E-02A97E52390E}" type="slidenum">
              <a:rPr lang="en-US" altLang="zh-CN"/>
            </a:fld>
            <a:endParaRPr lang="en-US" altLang="zh-CN"/>
          </a:p>
        </p:txBody>
      </p:sp>
      <p:sp>
        <p:nvSpPr>
          <p:cNvPr id="265218" name="Rectangle 2"/>
          <p:cNvSpPr>
            <a:spLocks noGrp="1" noRot="1" noChangeAspect="1" noChangeArrowheads="1" noTextEdit="1"/>
          </p:cNvSpPr>
          <p:nvPr>
            <p:ph type="sldImg"/>
          </p:nvPr>
        </p:nvSpPr>
        <p:spPr>
          <a:xfrm>
            <a:off x="2752725" y="533400"/>
            <a:ext cx="4729163" cy="2660650"/>
          </a:xfrm>
        </p:spPr>
      </p:sp>
      <p:sp>
        <p:nvSpPr>
          <p:cNvPr id="265219" name="Rectangle 3"/>
          <p:cNvSpPr>
            <a:spLocks noGrp="1" noChangeArrowheads="1"/>
          </p:cNvSpPr>
          <p:nvPr>
            <p:ph type="body" idx="1"/>
          </p:nvPr>
        </p:nvSpPr>
        <p:spPr>
          <a:xfrm>
            <a:off x="1679575" y="3430588"/>
            <a:ext cx="7191375" cy="3135312"/>
          </a:xfrm>
        </p:spPr>
        <p:txBody>
          <a:bodyPr/>
          <a:lstStyle/>
          <a:p>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660C91-1F77-4E75-A723-419213AB202D}" type="slidenum">
              <a:rPr lang="en-US" altLang="zh-CN"/>
            </a:fld>
            <a:endParaRPr lang="en-US" altLang="zh-CN"/>
          </a:p>
        </p:txBody>
      </p:sp>
      <p:sp>
        <p:nvSpPr>
          <p:cNvPr id="267266" name="Rectangle 2"/>
          <p:cNvSpPr>
            <a:spLocks noGrp="1" noRot="1" noChangeAspect="1" noChangeArrowheads="1" noTextEdit="1"/>
          </p:cNvSpPr>
          <p:nvPr>
            <p:ph type="sldImg"/>
          </p:nvPr>
        </p:nvSpPr>
        <p:spPr>
          <a:xfrm>
            <a:off x="2752725" y="533400"/>
            <a:ext cx="4729163" cy="2660650"/>
          </a:xfrm>
        </p:spPr>
      </p:sp>
      <p:sp>
        <p:nvSpPr>
          <p:cNvPr id="267267" name="Rectangle 3"/>
          <p:cNvSpPr>
            <a:spLocks noGrp="1" noChangeArrowheads="1"/>
          </p:cNvSpPr>
          <p:nvPr>
            <p:ph type="body" idx="1"/>
          </p:nvPr>
        </p:nvSpPr>
        <p:spPr>
          <a:xfrm>
            <a:off x="1679575" y="3430588"/>
            <a:ext cx="7191375" cy="3135312"/>
          </a:xfrm>
        </p:spPr>
        <p:txBody>
          <a:bodyPr/>
          <a:lstStyle/>
          <a:p>
            <a:pPr>
              <a:lnSpc>
                <a:spcPct val="110000"/>
              </a:lnSpc>
            </a:pPr>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D49B5F2-4691-4722-A3BF-9404135911AE}" type="slidenum">
              <a:rPr lang="en-US" altLang="zh-CN"/>
            </a:fld>
            <a:endParaRPr lang="en-US" altLang="zh-CN"/>
          </a:p>
        </p:txBody>
      </p:sp>
      <p:sp>
        <p:nvSpPr>
          <p:cNvPr id="371714" name="Rectangle 2"/>
          <p:cNvSpPr>
            <a:spLocks noGrp="1" noRot="1" noChangeAspect="1" noChangeArrowheads="1" noTextEdit="1"/>
          </p:cNvSpPr>
          <p:nvPr>
            <p:ph type="sldImg"/>
          </p:nvPr>
        </p:nvSpPr>
        <p:spPr>
          <a:xfrm>
            <a:off x="2752725" y="533400"/>
            <a:ext cx="4729163" cy="2660650"/>
          </a:xfrm>
        </p:spPr>
      </p:sp>
      <p:sp>
        <p:nvSpPr>
          <p:cNvPr id="371715"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F0DE82-C16E-452C-ABF1-82CD2653AD61}" type="slidenum">
              <a:rPr lang="en-US" altLang="zh-CN"/>
            </a:fld>
            <a:endParaRPr lang="en-US" altLang="zh-CN"/>
          </a:p>
        </p:txBody>
      </p:sp>
      <p:sp>
        <p:nvSpPr>
          <p:cNvPr id="277506" name="Rectangle 2"/>
          <p:cNvSpPr>
            <a:spLocks noGrp="1" noRot="1" noChangeAspect="1" noChangeArrowheads="1" noTextEdit="1"/>
          </p:cNvSpPr>
          <p:nvPr>
            <p:ph type="sldImg"/>
          </p:nvPr>
        </p:nvSpPr>
        <p:spPr>
          <a:xfrm>
            <a:off x="2752725" y="533400"/>
            <a:ext cx="4729163" cy="2660650"/>
          </a:xfrm>
        </p:spPr>
      </p:sp>
      <p:sp>
        <p:nvSpPr>
          <p:cNvPr id="277507" name="Rectangle 3"/>
          <p:cNvSpPr>
            <a:spLocks noGrp="1" noChangeArrowheads="1"/>
          </p:cNvSpPr>
          <p:nvPr>
            <p:ph type="body" idx="1"/>
          </p:nvPr>
        </p:nvSpPr>
        <p:spPr>
          <a:xfrm>
            <a:off x="1679575" y="3430588"/>
            <a:ext cx="7191375" cy="3135312"/>
          </a:xfrm>
        </p:spPr>
        <p:txBody>
          <a:bodyPr/>
          <a:lstStyle/>
          <a:p>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45D562-E602-4D26-AAE2-92F21324FFD2}"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26D514-4A3F-42E8-BCED-70F97BA23EB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xfrm>
            <a:off x="2752725" y="533400"/>
            <a:ext cx="4729163" cy="2660650"/>
          </a:xfrm>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941E1F-AA6D-4C4C-BF5F-AC9D745E26C9}" type="slidenum">
              <a:rPr lang="en-US" altLang="zh-CN"/>
            </a:fld>
            <a:endParaRPr lang="en-US" altLang="zh-CN"/>
          </a:p>
        </p:txBody>
      </p:sp>
      <p:sp>
        <p:nvSpPr>
          <p:cNvPr id="201730" name="Rectangle 2"/>
          <p:cNvSpPr>
            <a:spLocks noGrp="1" noRot="1" noChangeAspect="1" noChangeArrowheads="1" noTextEdit="1"/>
          </p:cNvSpPr>
          <p:nvPr>
            <p:ph type="sldImg"/>
          </p:nvPr>
        </p:nvSpPr>
        <p:spPr>
          <a:xfrm>
            <a:off x="2752725" y="533400"/>
            <a:ext cx="4729163" cy="2660650"/>
          </a:xfrm>
        </p:spPr>
      </p:sp>
      <p:sp>
        <p:nvSpPr>
          <p:cNvPr id="201731" name="Rectangle 3"/>
          <p:cNvSpPr>
            <a:spLocks noGrp="1" noChangeArrowheads="1"/>
          </p:cNvSpPr>
          <p:nvPr>
            <p:ph type="body" idx="1"/>
          </p:nvPr>
        </p:nvSpPr>
        <p:spPr>
          <a:xfrm>
            <a:off x="1679575" y="3430588"/>
            <a:ext cx="7191375" cy="3135312"/>
          </a:xfrm>
        </p:spPr>
        <p:txBody>
          <a:bodyPr/>
          <a:lstStyle/>
          <a:p>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941E1F-AA6D-4C4C-BF5F-AC9D745E26C9}" type="slidenum">
              <a:rPr lang="en-US" altLang="zh-CN"/>
            </a:fld>
            <a:endParaRPr lang="en-US" altLang="zh-CN"/>
          </a:p>
        </p:txBody>
      </p:sp>
      <p:sp>
        <p:nvSpPr>
          <p:cNvPr id="201730" name="Rectangle 2"/>
          <p:cNvSpPr>
            <a:spLocks noGrp="1" noRot="1" noChangeAspect="1" noChangeArrowheads="1" noTextEdit="1"/>
          </p:cNvSpPr>
          <p:nvPr>
            <p:ph type="sldImg"/>
          </p:nvPr>
        </p:nvSpPr>
        <p:spPr>
          <a:xfrm>
            <a:off x="2752725" y="533400"/>
            <a:ext cx="4729163" cy="2660650"/>
          </a:xfrm>
        </p:spPr>
      </p:sp>
      <p:sp>
        <p:nvSpPr>
          <p:cNvPr id="201731" name="Rectangle 3"/>
          <p:cNvSpPr>
            <a:spLocks noGrp="1" noChangeArrowheads="1"/>
          </p:cNvSpPr>
          <p:nvPr>
            <p:ph type="body" idx="1"/>
          </p:nvPr>
        </p:nvSpPr>
        <p:spPr>
          <a:xfrm>
            <a:off x="1679575" y="3430588"/>
            <a:ext cx="7191375" cy="3135312"/>
          </a:xfrm>
        </p:spPr>
        <p:txBody>
          <a:bodyPr/>
          <a:lstStyle/>
          <a:p>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45D562-E602-4D26-AAE2-92F21324FFD2}"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2_标题幻灯片">
    <p:spTree>
      <p:nvGrpSpPr>
        <p:cNvPr id="1" name=""/>
        <p:cNvGrpSpPr/>
        <p:nvPr/>
      </p:nvGrpSpPr>
      <p:grpSpPr>
        <a:xfrm>
          <a:off x="0" y="0"/>
          <a:ext cx="0" cy="0"/>
          <a:chOff x="0" y="0"/>
          <a:chExt cx="0" cy="0"/>
        </a:xfrm>
      </p:grpSpPr>
      <p:sp>
        <p:nvSpPr>
          <p:cNvPr id="5145" name="Rectangle 25"/>
          <p:cNvSpPr>
            <a:spLocks noGrp="1" noChangeArrowheads="1"/>
          </p:cNvSpPr>
          <p:nvPr>
            <p:ph type="ctrTitle"/>
          </p:nvPr>
        </p:nvSpPr>
        <p:spPr>
          <a:xfrm>
            <a:off x="360000" y="1980000"/>
            <a:ext cx="11581473" cy="1668189"/>
          </a:xfrm>
          <a:noFill/>
        </p:spPr>
        <p:txBody>
          <a:bodyPr/>
          <a:lstStyle>
            <a:lvl1pPr algn="ctr">
              <a:defRPr sz="4800" b="1">
                <a:ln>
                  <a:noFill/>
                </a:ln>
                <a:solidFill>
                  <a:srgbClr val="0000FF"/>
                </a:solidFill>
                <a:latin typeface="Times New Roman" panose="02020603050405020304" pitchFamily="18" charset="0"/>
                <a:cs typeface="Times New Roman" panose="02020603050405020304" pitchFamily="18" charset="0"/>
              </a:defRPr>
            </a:lvl1pPr>
          </a:lstStyle>
          <a:p>
            <a:pPr lvl="0"/>
            <a:endParaRPr lang="zh-CN" altLang="zh-CN" noProof="0" dirty="0"/>
          </a:p>
        </p:txBody>
      </p:sp>
      <p:grpSp>
        <p:nvGrpSpPr>
          <p:cNvPr id="2" name="组合 1"/>
          <p:cNvGrpSpPr/>
          <p:nvPr userDrawn="1"/>
        </p:nvGrpSpPr>
        <p:grpSpPr>
          <a:xfrm>
            <a:off x="275369" y="3672000"/>
            <a:ext cx="11641263" cy="432000"/>
            <a:chOff x="323850" y="2419349"/>
            <a:chExt cx="8730947" cy="432000"/>
          </a:xfrm>
        </p:grpSpPr>
        <p:graphicFrame>
          <p:nvGraphicFramePr>
            <p:cNvPr id="5153" name="Object 33"/>
            <p:cNvGraphicFramePr>
              <a:graphicFrameLocks noChangeAspect="1"/>
            </p:cNvGraphicFramePr>
            <p:nvPr/>
          </p:nvGraphicFramePr>
          <p:xfrm>
            <a:off x="323850" y="2419349"/>
            <a:ext cx="8730947" cy="432000"/>
          </p:xfrm>
          <a:graphic>
            <a:graphicData uri="http://schemas.openxmlformats.org/presentationml/2006/ole">
              <mc:AlternateContent xmlns:mc="http://schemas.openxmlformats.org/markup-compatibility/2006">
                <mc:Choice xmlns:v="urn:schemas-microsoft-com:vml" Requires="v">
                  <p:oleObj spid="_x0000_s0" name="剪辑" r:id="rId2" imgW="10624185" imgH="4410075" progId="MS_ClipArt_Gallery.2">
                    <p:embed/>
                  </p:oleObj>
                </mc:Choice>
                <mc:Fallback>
                  <p:oleObj name="剪辑" r:id="rId2" imgW="10624185" imgH="4410075" progId="MS_ClipArt_Gallery.2">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19349"/>
                          <a:ext cx="8730947" cy="4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6" name="Text Box 36"/>
            <p:cNvSpPr txBox="1">
              <a:spLocks noChangeArrowheads="1"/>
            </p:cNvSpPr>
            <p:nvPr/>
          </p:nvSpPr>
          <p:spPr bwMode="auto">
            <a:xfrm>
              <a:off x="2339975" y="2436883"/>
              <a:ext cx="4537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i="1" dirty="0">
                  <a:solidFill>
                    <a:srgbClr val="0000FF"/>
                  </a:solidFill>
                  <a:ea typeface="宋体" panose="02010600030101010101" pitchFamily="2" charset="-122"/>
                </a:rPr>
                <a:t>wenshli@bupt.edu.cn</a:t>
              </a:r>
              <a:endParaRPr lang="en-US" altLang="zh-CN" sz="2000" i="1" dirty="0">
                <a:solidFill>
                  <a:srgbClr val="0000FF"/>
                </a:solidFill>
                <a:ea typeface="宋体" panose="02010600030101010101" pitchFamily="2" charset="-122"/>
              </a:endParaRPr>
            </a:p>
          </p:txBody>
        </p:sp>
      </p:grpSp>
      <p:sp>
        <p:nvSpPr>
          <p:cNvPr id="5159" name="Rectangle 39"/>
          <p:cNvSpPr>
            <a:spLocks noChangeArrowheads="1"/>
          </p:cNvSpPr>
          <p:nvPr userDrawn="1"/>
        </p:nvSpPr>
        <p:spPr bwMode="auto">
          <a:xfrm>
            <a:off x="360000" y="3672000"/>
            <a:ext cx="11581473" cy="192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0"/>
          <a:lstStyle/>
          <a:p>
            <a:pPr algn="ct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李文生</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椭圆 7"/>
          <p:cNvSpPr/>
          <p:nvPr userDrawn="1"/>
        </p:nvSpPr>
        <p:spPr>
          <a:xfrm>
            <a:off x="10776680" y="0"/>
            <a:ext cx="1440000" cy="144000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pic>
        <p:nvPicPr>
          <p:cNvPr id="9" name="图片 8"/>
          <p:cNvPicPr>
            <a:picLocks noChangeAspect="1"/>
          </p:cNvPicPr>
          <p:nvPr userDrawn="1"/>
        </p:nvPicPr>
        <p:blipFill>
          <a:blip r:embed="rId5"/>
          <a:stretch>
            <a:fillRect/>
          </a:stretch>
        </p:blipFill>
        <p:spPr>
          <a:xfrm>
            <a:off x="20325" y="5769260"/>
            <a:ext cx="6120000" cy="1080120"/>
          </a:xfrm>
          <a:prstGeom prst="rect">
            <a:avLst/>
          </a:prstGeom>
        </p:spPr>
      </p:pic>
      <p:sp>
        <p:nvSpPr>
          <p:cNvPr id="3" name="Rectangle 25"/>
          <p:cNvSpPr txBox="1">
            <a:spLocks noChangeArrowheads="1"/>
          </p:cNvSpPr>
          <p:nvPr userDrawn="1"/>
        </p:nvSpPr>
        <p:spPr bwMode="auto">
          <a:xfrm>
            <a:off x="324000" y="252000"/>
            <a:ext cx="5241553" cy="1143001"/>
          </a:xfrm>
          <a:prstGeom prst="rect">
            <a:avLst/>
          </a:prstGeom>
          <a:noFill/>
          <a:ln w="9525">
            <a:noFill/>
            <a:miter lim="800000"/>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lstStyle>
            <a:lvl1pPr algn="ctr" rtl="0" fontAlgn="base">
              <a:spcBef>
                <a:spcPct val="0"/>
              </a:spcBef>
              <a:spcAft>
                <a:spcPct val="0"/>
              </a:spcAft>
              <a:defRPr kumimoji="1" sz="44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2pPr>
            <a:lvl3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3pPr>
            <a:lvl4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4pPr>
            <a:lvl5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9pPr>
          </a:lstStyle>
          <a:p>
            <a:pPr algn="l"/>
            <a:r>
              <a:rPr lang="zh-CN" altLang="en-US" sz="3200" kern="0" dirty="0">
                <a:latin typeface="楷体" panose="02010609060101010101" pitchFamily="49" charset="-122"/>
                <a:ea typeface="楷体" panose="02010609060101010101" pitchFamily="49" charset="-122"/>
              </a:rPr>
              <a:t>教育部课程思政示范课程</a:t>
            </a:r>
            <a:endParaRPr lang="en-US" altLang="zh-CN" sz="3200" kern="0" dirty="0">
              <a:latin typeface="楷体" panose="02010609060101010101" pitchFamily="49" charset="-122"/>
              <a:ea typeface="楷体" panose="02010609060101010101" pitchFamily="49" charset="-122"/>
            </a:endParaRPr>
          </a:p>
          <a:p>
            <a:pPr algn="l"/>
            <a:r>
              <a:rPr lang="zh-CN" altLang="en-US" sz="3200" kern="0" dirty="0">
                <a:latin typeface="楷体" panose="02010609060101010101" pitchFamily="49" charset="-122"/>
                <a:ea typeface="楷体" panose="02010609060101010101" pitchFamily="49" charset="-122"/>
              </a:rPr>
              <a:t>北京邮电大学高新课程</a:t>
            </a:r>
            <a:endParaRPr lang="zh-CN" altLang="zh-CN" sz="3200" kern="0" dirty="0">
              <a:latin typeface="楷体" panose="02010609060101010101" pitchFamily="49" charset="-122"/>
              <a:ea typeface="楷体" panose="02010609060101010101" pitchFamily="49" charset="-122"/>
            </a:endParaRPr>
          </a:p>
        </p:txBody>
      </p:sp>
      <p:sp>
        <p:nvSpPr>
          <p:cNvPr id="4" name="日期占位符 3"/>
          <p:cNvSpPr>
            <a:spLocks noGrp="1"/>
          </p:cNvSpPr>
          <p:nvPr>
            <p:ph type="dt" sz="half" idx="10"/>
          </p:nvPr>
        </p:nvSpPr>
        <p:spPr>
          <a:xfrm>
            <a:off x="4320000" y="5040000"/>
            <a:ext cx="3600000" cy="402963"/>
          </a:xfrm>
          <a:prstGeom prst="rect">
            <a:avLst/>
          </a:prstGeom>
        </p:spPr>
        <p:txBody>
          <a:bodyPr/>
          <a:lstStyle>
            <a:defPPr>
              <a:defRPr lang="zh-CN"/>
            </a:defPPr>
            <a:lvl1pPr algn="ctr" rtl="0" fontAlgn="base">
              <a:spcBef>
                <a:spcPct val="0"/>
              </a:spcBef>
              <a:spcAft>
                <a:spcPct val="0"/>
              </a:spcAft>
              <a:defRPr kumimoji="1"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6FE94433-00FA-4F71-914E-060E62B54059}" type="datetime3">
              <a:rPr lang="zh-CN" altLang="en-US" smtClean="0"/>
            </a:fld>
            <a:endParaRPr lang="zh-CN" altLang="en-US" dirty="0"/>
          </a:p>
        </p:txBody>
      </p:sp>
      <p:sp>
        <p:nvSpPr>
          <p:cNvPr id="5" name="标题 1"/>
          <p:cNvSpPr txBox="1"/>
          <p:nvPr userDrawn="1"/>
        </p:nvSpPr>
        <p:spPr bwMode="auto">
          <a:xfrm>
            <a:off x="5015880" y="203511"/>
            <a:ext cx="5760800" cy="1110254"/>
          </a:xfrm>
          <a:prstGeom prst="rect">
            <a:avLst/>
          </a:prstGeom>
          <a:noFill/>
          <a:ln w="9525">
            <a:noFill/>
            <a:miter lim="800000"/>
          </a:ln>
        </p:spPr>
        <p:txBody>
          <a:bodyPr vert="horz" wrap="square" lIns="91440" tIns="45720" rIns="91440" bIns="45720" numCol="1" anchor="ctr" anchorCtr="0" compatLnSpc="1"/>
          <a:lst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2pPr>
            <a:lvl3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3pPr>
            <a:lvl4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4pPr>
            <a:lvl5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9pPr>
          </a:lstStyle>
          <a:p>
            <a:pPr algn="ctr"/>
            <a:r>
              <a:rPr lang="en-US" altLang="zh-CN" sz="5400" kern="0" dirty="0">
                <a:solidFill>
                  <a:schemeClr val="tx1"/>
                </a:solidFill>
              </a:rPr>
              <a:t>Operating System</a:t>
            </a:r>
            <a:endParaRPr lang="zh-CN" altLang="en-US" sz="5400" kern="0" dirty="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在文本之上">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60000" y="1088740"/>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文本占位符 3"/>
          <p:cNvSpPr>
            <a:spLocks noGrp="1"/>
          </p:cNvSpPr>
          <p:nvPr>
            <p:ph type="body" sz="half" idx="2"/>
          </p:nvPr>
        </p:nvSpPr>
        <p:spPr>
          <a:xfrm>
            <a:off x="360000" y="3888355"/>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Rectangle 29"/>
          <p:cNvSpPr>
            <a:spLocks noGrp="1" noChangeArrowheads="1"/>
          </p:cNvSpPr>
          <p:nvPr>
            <p:ph type="sldNum" sz="quarter" idx="10"/>
          </p:nvPr>
        </p:nvSpPr>
        <p:spPr/>
        <p:txBody>
          <a:bodyPr/>
          <a:lstStyle>
            <a:lvl1pPr>
              <a:defRPr/>
            </a:lvl1pPr>
          </a:lstStyle>
          <a:p>
            <a:pPr>
              <a:defRPr/>
            </a:pPr>
            <a:fld id="{56A76461-E082-43AD-9577-1E67FD9444D8}" type="slidenum">
              <a:rPr lang="en-US" altLang="zh-CN"/>
            </a:fld>
            <a:endParaRPr lang="en-US" altLang="zh-CN"/>
          </a:p>
        </p:txBody>
      </p:sp>
      <p:sp>
        <p:nvSpPr>
          <p:cNvPr id="6" name="标题 1"/>
          <p:cNvSpPr>
            <a:spLocks noGrp="1"/>
          </p:cNvSpPr>
          <p:nvPr>
            <p:ph type="title"/>
          </p:nvPr>
        </p:nvSpPr>
        <p:spPr>
          <a:xfrm>
            <a:off x="360000" y="108000"/>
            <a:ext cx="11592000" cy="720000"/>
          </a:xfrm>
        </p:spPr>
        <p:txBody>
          <a:bodyPr/>
          <a:lstStyle/>
          <a:p>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60000" y="1080000"/>
            <a:ext cx="11556000" cy="216898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anose="05000000000000000000"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fld>
            <a:endParaRPr lang="en-US" altLang="zh-CN"/>
          </a:p>
        </p:txBody>
      </p:sp>
      <p:sp>
        <p:nvSpPr>
          <p:cNvPr id="5" name="内容占位符 2"/>
          <p:cNvSpPr>
            <a:spLocks noGrp="1"/>
          </p:cNvSpPr>
          <p:nvPr>
            <p:ph idx="11"/>
          </p:nvPr>
        </p:nvSpPr>
        <p:spPr>
          <a:xfrm>
            <a:off x="360000" y="3338990"/>
            <a:ext cx="11556000" cy="3114198"/>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anose="05000000000000000000"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anose="05000000000000000000"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灯片编号占位符 2"/>
          <p:cNvSpPr>
            <a:spLocks noGrp="1"/>
          </p:cNvSpPr>
          <p:nvPr>
            <p:ph type="sldNum" sz="quarter" idx="10"/>
          </p:nvPr>
        </p:nvSpPr>
        <p:spPr/>
        <p:txBody>
          <a:bodyPr/>
          <a:lstStyle>
            <a:lvl1pPr>
              <a:defRPr/>
            </a:lvl1pPr>
          </a:lstStyle>
          <a:p>
            <a:fld id="{B46DCD4B-A773-44AB-A5AF-CE3CB9FE704A}"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p>
            <a:r>
              <a:rPr lang="zh-CN" altLang="en-US" dirty="0"/>
              <a:t>单击此处编辑母版标题样式</a:t>
            </a:r>
            <a:endParaRPr lang="zh-CN" altLang="en-US" dirty="0"/>
          </a:p>
        </p:txBody>
      </p:sp>
      <p:sp>
        <p:nvSpPr>
          <p:cNvPr id="5" name="灯片编号占位符 4"/>
          <p:cNvSpPr>
            <a:spLocks noGrp="1"/>
          </p:cNvSpPr>
          <p:nvPr>
            <p:ph type="sldNum" sz="quarter" idx="10"/>
          </p:nvPr>
        </p:nvSpPr>
        <p:spPr>
          <a:xfrm>
            <a:off x="11074400" y="6453188"/>
            <a:ext cx="1016000" cy="328612"/>
          </a:xfrm>
        </p:spPr>
        <p:txBody>
          <a:bodyPr/>
          <a:lstStyle>
            <a:lvl1pPr>
              <a:defRPr/>
            </a:lvl1pPr>
          </a:lstStyle>
          <a:p>
            <a:fld id="{C31F608A-0643-4209-BE2E-4A085FC8A795}" type="slidenum">
              <a:rPr lang="en-US" altLang="zh-CN"/>
            </a:fld>
            <a:endParaRPr lang="en-US" altLang="zh-CN"/>
          </a:p>
        </p:txBody>
      </p:sp>
      <p:sp>
        <p:nvSpPr>
          <p:cNvPr id="6"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360000" y="1080000"/>
            <a:ext cx="11556000" cy="5580000"/>
          </a:xfrm>
        </p:spPr>
        <p:txBody>
          <a:bodyPr/>
          <a:lstStyle>
            <a:lvl1pPr marL="342900" indent="-342900">
              <a:buFont typeface="Wingdings" panose="05000000000000000000" pitchFamily="2" charset="2"/>
              <a:buChar char="n"/>
              <a:defRPr/>
            </a:lvl1pPr>
          </a:lstStyle>
          <a:p>
            <a:endParaRPr lang="zh-CN" altLang="en-US" dirty="0"/>
          </a:p>
        </p:txBody>
      </p:sp>
      <p:sp>
        <p:nvSpPr>
          <p:cNvPr id="4" name="灯片编号占位符 3"/>
          <p:cNvSpPr>
            <a:spLocks noGrp="1"/>
          </p:cNvSpPr>
          <p:nvPr>
            <p:ph type="sldNum" sz="quarter" idx="10"/>
          </p:nvPr>
        </p:nvSpPr>
        <p:spPr>
          <a:xfrm>
            <a:off x="11074400" y="6453188"/>
            <a:ext cx="1016000" cy="328612"/>
          </a:xfrm>
        </p:spPr>
        <p:txBody>
          <a:bodyPr/>
          <a:lstStyle>
            <a:lvl1pPr>
              <a:defRPr/>
            </a:lvl1pPr>
          </a:lstStyle>
          <a:p>
            <a:fld id="{E6A0E2BD-5DC8-49A0-B25A-742D5D9C1508}" type="slidenum">
              <a:rPr lang="en-US" altLang="zh-CN"/>
            </a:fld>
            <a:endParaRPr lang="en-US" altLang="zh-CN"/>
          </a:p>
        </p:txBody>
      </p:sp>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a:solidFill>
            <a:srgbClr val="00FFFF"/>
          </a:solidFill>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anose="05000000000000000000"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fld>
            <a:endParaRPr lang="en-US" altLang="zh-CN"/>
          </a:p>
        </p:txBody>
      </p:sp>
      <p:sp>
        <p:nvSpPr>
          <p:cNvPr id="5" name="星形: 五角 4"/>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anose="05000000000000000000"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fld>
            <a:endParaRPr lang="en-US" altLang="zh-CN"/>
          </a:p>
        </p:txBody>
      </p:sp>
      <p:sp>
        <p:nvSpPr>
          <p:cNvPr id="5" name="星形: 五角 4"/>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p>
            <a:r>
              <a:rPr lang="zh-CN" altLang="en-US" dirty="0"/>
              <a:t>单击此处编辑母版标题样式</a:t>
            </a:r>
            <a:endParaRPr lang="zh-CN" altLang="en-US" dirty="0"/>
          </a:p>
        </p:txBody>
      </p:sp>
      <p:sp>
        <p:nvSpPr>
          <p:cNvPr id="5" name="灯片编号占位符 4"/>
          <p:cNvSpPr>
            <a:spLocks noGrp="1"/>
          </p:cNvSpPr>
          <p:nvPr>
            <p:ph type="sldNum" sz="quarter" idx="10"/>
          </p:nvPr>
        </p:nvSpPr>
        <p:spPr>
          <a:xfrm>
            <a:off x="11074400" y="6453188"/>
            <a:ext cx="1016000" cy="328612"/>
          </a:xfrm>
        </p:spPr>
        <p:txBody>
          <a:bodyPr/>
          <a:lstStyle>
            <a:lvl1pPr>
              <a:defRPr/>
            </a:lvl1pPr>
          </a:lstStyle>
          <a:p>
            <a:fld id="{C31F608A-0643-4209-BE2E-4A085FC8A795}" type="slidenum">
              <a:rPr lang="en-US" altLang="zh-CN"/>
            </a:fld>
            <a:endParaRPr lang="en-US" altLang="zh-CN"/>
          </a:p>
        </p:txBody>
      </p:sp>
      <p:sp>
        <p:nvSpPr>
          <p:cNvPr id="6"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3" name="星形: 五角 2"/>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121" name="Rectangle 25"/>
          <p:cNvSpPr>
            <a:spLocks noGrp="1" noChangeArrowheads="1"/>
          </p:cNvSpPr>
          <p:nvPr>
            <p:ph type="title"/>
          </p:nvPr>
        </p:nvSpPr>
        <p:spPr bwMode="auto">
          <a:xfrm>
            <a:off x="360000" y="108000"/>
            <a:ext cx="11592000" cy="720000"/>
          </a:xfrm>
          <a:prstGeom prst="rect">
            <a:avLst/>
          </a:prstGeom>
          <a:solidFill>
            <a:srgbClr val="002060"/>
          </a:solid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4122" name="Rectangle 26"/>
          <p:cNvSpPr>
            <a:spLocks noGrp="1" noChangeArrowheads="1"/>
          </p:cNvSpPr>
          <p:nvPr>
            <p:ph type="body" idx="1"/>
          </p:nvPr>
        </p:nvSpPr>
        <p:spPr bwMode="auto">
          <a:xfrm>
            <a:off x="360000" y="1043735"/>
            <a:ext cx="11556000"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126" name="Text Box 30"/>
          <p:cNvSpPr txBox="1">
            <a:spLocks noChangeArrowheads="1"/>
          </p:cNvSpPr>
          <p:nvPr/>
        </p:nvSpPr>
        <p:spPr bwMode="auto">
          <a:xfrm rot="5400000">
            <a:off x="-992187" y="5310560"/>
            <a:ext cx="24098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r>
              <a:rPr lang="en-US" altLang="zh-CN" sz="1400" b="0" i="1" dirty="0">
                <a:solidFill>
                  <a:srgbClr val="0000FF"/>
                </a:solidFill>
                <a:latin typeface="Times New Roman" panose="02020603050405020304" pitchFamily="18" charset="0"/>
                <a:cs typeface="Times New Roman" panose="02020603050405020304" pitchFamily="18" charset="0"/>
              </a:rPr>
              <a:t>wenshli@bupt.edu.cn</a:t>
            </a:r>
            <a:endParaRPr lang="en-US" altLang="zh-CN" sz="1400" b="0" i="1" dirty="0">
              <a:solidFill>
                <a:srgbClr val="0000FF"/>
              </a:solidFill>
              <a:latin typeface="Times New Roman" panose="02020603050405020304" pitchFamily="18" charset="0"/>
              <a:cs typeface="Times New Roman" panose="02020603050405020304" pitchFamily="18" charset="0"/>
            </a:endParaRPr>
          </a:p>
        </p:txBody>
      </p:sp>
      <p:sp>
        <p:nvSpPr>
          <p:cNvPr id="4125" name="Rectangle 29"/>
          <p:cNvSpPr>
            <a:spLocks noGrp="1" noChangeArrowheads="1"/>
          </p:cNvSpPr>
          <p:nvPr>
            <p:ph type="sldNum" sz="quarter" idx="4"/>
          </p:nvPr>
        </p:nvSpPr>
        <p:spPr bwMode="auto">
          <a:xfrm>
            <a:off x="11136560" y="6475763"/>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spcBef>
                <a:spcPct val="50000"/>
              </a:spcBef>
              <a:defRPr sz="1400" b="0">
                <a:latin typeface="Times New Roman" panose="02020603050405020304" pitchFamily="18" charset="0"/>
                <a:cs typeface="Times New Roman" panose="02020603050405020304" pitchFamily="18" charset="0"/>
              </a:defRPr>
            </a:lvl1pPr>
          </a:lstStyle>
          <a:p>
            <a:fld id="{94B65F5E-76AF-4616-8AB7-5F4F37EF1F71}" type="slidenum">
              <a:rPr lang="en-US" altLang="zh-CN" smtClean="0"/>
            </a:fld>
            <a:endParaRPr lang="en-US" altLang="zh-CN"/>
          </a:p>
        </p:txBody>
      </p:sp>
      <p:grpSp>
        <p:nvGrpSpPr>
          <p:cNvPr id="2" name="组合 1"/>
          <p:cNvGrpSpPr/>
          <p:nvPr userDrawn="1"/>
        </p:nvGrpSpPr>
        <p:grpSpPr>
          <a:xfrm>
            <a:off x="360000" y="108000"/>
            <a:ext cx="1800000" cy="540060"/>
            <a:chOff x="360000" y="108000"/>
            <a:chExt cx="1800000" cy="540060"/>
          </a:xfrm>
        </p:grpSpPr>
        <p:cxnSp>
          <p:nvCxnSpPr>
            <p:cNvPr id="4" name="直接连接符 3"/>
            <p:cNvCxnSpPr/>
            <p:nvPr userDrawn="1"/>
          </p:nvCxnSpPr>
          <p:spPr bwMode="auto">
            <a:xfrm>
              <a:off x="360000" y="108000"/>
              <a:ext cx="0" cy="54006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360000" y="108000"/>
              <a:ext cx="1800000" cy="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userDrawn="1"/>
        </p:nvGrpSpPr>
        <p:grpSpPr>
          <a:xfrm>
            <a:off x="360000" y="4824000"/>
            <a:ext cx="1080000" cy="1800000"/>
            <a:chOff x="251520" y="4869360"/>
            <a:chExt cx="3600400" cy="1800000"/>
          </a:xfrm>
        </p:grpSpPr>
        <p:sp>
          <p:nvSpPr>
            <p:cNvPr id="15" name="Line 8"/>
            <p:cNvSpPr>
              <a:spLocks noChangeShapeType="1"/>
            </p:cNvSpPr>
            <p:nvPr userDrawn="1"/>
          </p:nvSpPr>
          <p:spPr bwMode="auto">
            <a:xfrm>
              <a:off x="251520" y="4869360"/>
              <a:ext cx="0" cy="1800000"/>
            </a:xfrm>
            <a:prstGeom prst="line">
              <a:avLst/>
            </a:prstGeom>
            <a:noFill/>
            <a:ln w="635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7" name="Line 8"/>
            <p:cNvSpPr>
              <a:spLocks noChangeShapeType="1"/>
            </p:cNvSpPr>
            <p:nvPr userDrawn="1"/>
          </p:nvSpPr>
          <p:spPr bwMode="auto">
            <a:xfrm rot="5400000">
              <a:off x="2051920" y="4869360"/>
              <a:ext cx="0" cy="3600000"/>
            </a:xfrm>
            <a:prstGeom prst="line">
              <a:avLst/>
            </a:prstGeom>
            <a:noFill/>
            <a:ln w="635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8" name="组合 7"/>
          <p:cNvGrpSpPr/>
          <p:nvPr userDrawn="1"/>
        </p:nvGrpSpPr>
        <p:grpSpPr>
          <a:xfrm>
            <a:off x="10128648" y="1080000"/>
            <a:ext cx="1800000" cy="1080000"/>
            <a:chOff x="5382090" y="1043735"/>
            <a:chExt cx="3600400" cy="1800000"/>
          </a:xfrm>
        </p:grpSpPr>
        <p:sp>
          <p:nvSpPr>
            <p:cNvPr id="20" name="Line 8"/>
            <p:cNvSpPr>
              <a:spLocks noChangeShapeType="1"/>
            </p:cNvSpPr>
            <p:nvPr userDrawn="1"/>
          </p:nvSpPr>
          <p:spPr bwMode="auto">
            <a:xfrm>
              <a:off x="8982490" y="1043735"/>
              <a:ext cx="0" cy="1800000"/>
            </a:xfrm>
            <a:prstGeom prst="line">
              <a:avLst/>
            </a:prstGeom>
            <a:noFill/>
            <a:ln w="635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1" name="Line 8"/>
            <p:cNvSpPr>
              <a:spLocks noChangeShapeType="1"/>
            </p:cNvSpPr>
            <p:nvPr userDrawn="1"/>
          </p:nvSpPr>
          <p:spPr bwMode="auto">
            <a:xfrm rot="5400000">
              <a:off x="7182090" y="-756265"/>
              <a:ext cx="0" cy="3600000"/>
            </a:xfrm>
            <a:prstGeom prst="line">
              <a:avLst/>
            </a:prstGeom>
            <a:noFill/>
            <a:ln w="635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2pPr>
      <a:lvl3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3pPr>
      <a:lvl4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4pPr>
      <a:lvl5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9pPr>
    </p:titleStyle>
    <p:bodyStyle>
      <a:lvl1pPr marL="342900" indent="-342900" algn="l" rtl="0" fontAlgn="base">
        <a:spcBef>
          <a:spcPct val="20000"/>
        </a:spcBef>
        <a:spcAft>
          <a:spcPct val="0"/>
        </a:spcAft>
        <a:buClr>
          <a:srgbClr val="0000FF"/>
        </a:buClr>
        <a:buSzPct val="80000"/>
        <a:buFont typeface="Wingdings" panose="05000000000000000000" pitchFamily="2" charset="2"/>
        <a:buChar char="n"/>
        <a:defRPr kumimoji="1"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rtl="0" fontAlgn="base">
        <a:spcBef>
          <a:spcPct val="20000"/>
        </a:spcBef>
        <a:spcAft>
          <a:spcPct val="0"/>
        </a:spcAft>
        <a:buChar char="–"/>
        <a:defRPr kumimoji="1">
          <a:solidFill>
            <a:schemeClr val="tx1"/>
          </a:solidFill>
          <a:latin typeface="+mn-lt"/>
          <a:ea typeface="+mn-ea"/>
        </a:defRPr>
      </a:lvl4pPr>
      <a:lvl5pPr marL="2057400" indent="-228600" algn="l" rtl="0" fontAlgn="base">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2.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8.xml"/><Relationship Id="rId2" Type="http://schemas.openxmlformats.org/officeDocument/2006/relationships/image" Target="../media/image54.png"/><Relationship Id="rId1" Type="http://schemas.openxmlformats.org/officeDocument/2006/relationships/image" Target="../media/image5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8.xml"/><Relationship Id="rId2" Type="http://schemas.openxmlformats.org/officeDocument/2006/relationships/slide" Target="slide58.xml"/><Relationship Id="rId1"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6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slide" Target="slide68.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slide" Target="slide88.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2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slide" Target="slide10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26.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slide" Target="slide1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7.png"/><Relationship Id="rId2" Type="http://schemas.openxmlformats.org/officeDocument/2006/relationships/hyperlink" Target="&#21271;&#20140;&#37038;&#30005;&#22823;&#23398;&#24072;&#29983;&#39318;&#33719;&#20154;&#24037;&#26234;&#33021;&#39030;&#20250;AAAI%202023&#26480;&#20986;&#35770;&#25991;&#22870;.pdf" TargetMode="External"/><Relationship Id="rId1" Type="http://schemas.openxmlformats.org/officeDocument/2006/relationships/image" Target="../media/image3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9.png"/><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1.png"/><Relationship Id="rId2" Type="http://schemas.openxmlformats.org/officeDocument/2006/relationships/hyperlink" Target="&#20154;&#31867;&#22823;&#33041;&#25511;&#21046;&#21355;&#26143;-&#21271;&#37038;&#20154;&#35753;&#26790;&#24819;&#29031;&#36827;&#29616;&#23454;.pdf" TargetMode="External"/><Relationship Id="rId1"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6.png"/><Relationship Id="rId1"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 Target="slide14.xml"/><Relationship Id="rId1"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Chapter 2   </a:t>
            </a:r>
            <a:br>
              <a:rPr lang="en-US" altLang="zh-CN" dirty="0"/>
            </a:br>
            <a:r>
              <a:rPr lang="en-US" altLang="zh-CN" dirty="0"/>
              <a:t>Operating-System Structures</a:t>
            </a:r>
            <a:endParaRPr lang="zh-CN" altLang="en-US" dirty="0"/>
          </a:p>
        </p:txBody>
      </p:sp>
      <p:sp>
        <p:nvSpPr>
          <p:cNvPr id="3" name="日期占位符 2"/>
          <p:cNvSpPr>
            <a:spLocks noGrp="1"/>
          </p:cNvSpPr>
          <p:nvPr>
            <p:ph type="dt" sz="half" idx="10"/>
          </p:nvPr>
        </p:nvSpPr>
        <p:spPr/>
        <p:txBody>
          <a:bodyPr/>
          <a:lstStyle/>
          <a:p>
            <a:fld id="{188C139D-6EE1-47DA-A3B8-23B8F9C69D7B}" type="datetime3">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solidFill>
            <a:srgbClr val="002060"/>
          </a:solidFill>
        </p:spPr>
        <p:txBody>
          <a:bodyPr/>
          <a:lstStyle/>
          <a:p>
            <a:r>
              <a:rPr lang="en-US" altLang="zh-CN" dirty="0"/>
              <a:t>Windows</a:t>
            </a:r>
            <a:r>
              <a:rPr lang="zh-CN" altLang="en-US" dirty="0"/>
              <a:t>的命令控制界面</a:t>
            </a:r>
            <a:endParaRPr lang="zh-CN" altLang="en-US" dirty="0"/>
          </a:p>
        </p:txBody>
      </p:sp>
      <p:sp>
        <p:nvSpPr>
          <p:cNvPr id="205827" name="Rectangle 3"/>
          <p:cNvSpPr>
            <a:spLocks noGrp="1" noChangeArrowheads="1"/>
          </p:cNvSpPr>
          <p:nvPr>
            <p:ph idx="1"/>
          </p:nvPr>
        </p:nvSpPr>
        <p:spPr/>
        <p:txBody>
          <a:bodyPr/>
          <a:lstStyle/>
          <a:p>
            <a:r>
              <a:rPr lang="en-US" altLang="zh-CN" dirty="0">
                <a:latin typeface="Times New Roman" panose="02020603050405020304" pitchFamily="18" charset="0"/>
              </a:rPr>
              <a:t>Windows</a:t>
            </a:r>
            <a:r>
              <a:rPr lang="zh-CN" altLang="en-US" dirty="0">
                <a:latin typeface="Times New Roman" panose="02020603050405020304" pitchFamily="18" charset="0"/>
              </a:rPr>
              <a:t>命令控制界面分两部分</a:t>
            </a:r>
            <a:endParaRPr lang="zh-CN" altLang="en-US" dirty="0">
              <a:latin typeface="Times New Roman" panose="02020603050405020304" pitchFamily="18" charset="0"/>
            </a:endParaRPr>
          </a:p>
          <a:p>
            <a:pPr lvl="1"/>
            <a:r>
              <a:rPr lang="zh-CN" altLang="en-US" dirty="0">
                <a:latin typeface="Times New Roman" panose="02020603050405020304" pitchFamily="18" charset="0"/>
              </a:rPr>
              <a:t>命令解释程序</a:t>
            </a:r>
            <a:r>
              <a:rPr lang="en-US" altLang="zh-CN" dirty="0">
                <a:latin typeface="Times New Roman" panose="02020603050405020304" pitchFamily="18" charset="0"/>
              </a:rPr>
              <a:t>cmd.exe</a:t>
            </a:r>
            <a:r>
              <a:rPr lang="zh-CN" altLang="en-US" dirty="0">
                <a:latin typeface="Times New Roman" panose="02020603050405020304" pitchFamily="18" charset="0"/>
              </a:rPr>
              <a:t>：接受键盘输入的命令</a:t>
            </a:r>
            <a:endParaRPr lang="zh-CN" altLang="en-US" dirty="0">
              <a:latin typeface="Times New Roman" panose="02020603050405020304" pitchFamily="18" charset="0"/>
            </a:endParaRPr>
          </a:p>
          <a:p>
            <a:pPr lvl="1"/>
            <a:r>
              <a:rPr lang="zh-CN" altLang="en-US" dirty="0">
                <a:latin typeface="Times New Roman" panose="02020603050405020304" pitchFamily="18" charset="0"/>
              </a:rPr>
              <a:t>窗口：通过鼠标或键盘进行操作</a:t>
            </a:r>
            <a:endParaRPr lang="zh-CN" altLang="en-US" dirty="0">
              <a:latin typeface="Times New Roman" panose="02020603050405020304" pitchFamily="18" charset="0"/>
            </a:endParaRPr>
          </a:p>
          <a:p>
            <a:r>
              <a:rPr lang="zh-CN" altLang="en-US" dirty="0">
                <a:latin typeface="Times New Roman" panose="02020603050405020304" pitchFamily="18" charset="0"/>
              </a:rPr>
              <a:t>命令：</a:t>
            </a:r>
            <a:r>
              <a:rPr lang="en-US" altLang="zh-CN" dirty="0">
                <a:latin typeface="Times New Roman" panose="02020603050405020304" pitchFamily="18" charset="0"/>
              </a:rPr>
              <a:t>Dos</a:t>
            </a:r>
            <a:r>
              <a:rPr lang="zh-CN" altLang="en-US" dirty="0">
                <a:latin typeface="Times New Roman" panose="02020603050405020304" pitchFamily="18" charset="0"/>
              </a:rPr>
              <a:t>基本命令＋</a:t>
            </a:r>
            <a:r>
              <a:rPr lang="en-US" altLang="zh-CN" dirty="0">
                <a:latin typeface="Times New Roman" panose="02020603050405020304" pitchFamily="18" charset="0"/>
              </a:rPr>
              <a:t>Windows</a:t>
            </a:r>
            <a:r>
              <a:rPr lang="zh-CN" altLang="en-US" dirty="0">
                <a:latin typeface="Times New Roman" panose="02020603050405020304" pitchFamily="18" charset="0"/>
              </a:rPr>
              <a:t>自有命令</a:t>
            </a:r>
            <a:endParaRPr lang="zh-CN" altLang="en-US" dirty="0">
              <a:latin typeface="Times New Roman" panose="02020603050405020304" pitchFamily="18" charset="0"/>
            </a:endParaRPr>
          </a:p>
          <a:p>
            <a:pPr lvl="1"/>
            <a:r>
              <a:rPr lang="zh-CN" altLang="en-US" dirty="0">
                <a:latin typeface="Times New Roman" panose="02020603050405020304" pitchFamily="18" charset="0"/>
              </a:rPr>
              <a:t>系统信息命令，如</a:t>
            </a:r>
            <a:r>
              <a:rPr lang="en-US" altLang="zh-CN" dirty="0">
                <a:latin typeface="Times New Roman" panose="02020603050405020304" pitchFamily="18" charset="0"/>
              </a:rPr>
              <a:t>time, date, mem</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系统操作命令，如</a:t>
            </a:r>
            <a:r>
              <a:rPr lang="en-US" altLang="zh-CN" dirty="0">
                <a:latin typeface="Times New Roman" panose="02020603050405020304" pitchFamily="18" charset="0"/>
              </a:rPr>
              <a:t>shutdown, </a:t>
            </a:r>
            <a:r>
              <a:rPr lang="en-US" altLang="zh-CN" dirty="0" err="1">
                <a:latin typeface="Times New Roman" panose="02020603050405020304" pitchFamily="18" charset="0"/>
              </a:rPr>
              <a:t>taskkill</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文件系统命令，如</a:t>
            </a:r>
            <a:r>
              <a:rPr lang="en-US" altLang="zh-CN" dirty="0">
                <a:latin typeface="Times New Roman" panose="02020603050405020304" pitchFamily="18" charset="0"/>
              </a:rPr>
              <a:t>copy, del, </a:t>
            </a:r>
            <a:r>
              <a:rPr lang="en-US" altLang="zh-CN" dirty="0" err="1">
                <a:latin typeface="Times New Roman" panose="02020603050405020304" pitchFamily="18" charset="0"/>
              </a:rPr>
              <a:t>mkdir</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网络通信命令，如</a:t>
            </a:r>
            <a:r>
              <a:rPr lang="en-US" altLang="zh-CN" dirty="0">
                <a:latin typeface="Times New Roman" panose="02020603050405020304" pitchFamily="18" charset="0"/>
              </a:rPr>
              <a:t>ping, </a:t>
            </a:r>
            <a:r>
              <a:rPr lang="en-US" altLang="zh-CN" dirty="0" err="1">
                <a:latin typeface="Times New Roman" panose="02020603050405020304" pitchFamily="18" charset="0"/>
              </a:rPr>
              <a:t>netstat</a:t>
            </a:r>
            <a:r>
              <a:rPr lang="en-US" altLang="zh-CN" dirty="0">
                <a:latin typeface="Times New Roman" panose="02020603050405020304" pitchFamily="18" charset="0"/>
              </a:rPr>
              <a:t>, route</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5827">
                                            <p:txEl>
                                              <p:pRg st="1" end="1"/>
                                            </p:txEl>
                                          </p:spTgt>
                                        </p:tgtEl>
                                        <p:attrNameLst>
                                          <p:attrName>style.visibility</p:attrName>
                                        </p:attrNameLst>
                                      </p:cBhvr>
                                      <p:to>
                                        <p:strVal val="visible"/>
                                      </p:to>
                                    </p:set>
                                    <p:animEffect transition="in" filter="wipe(left)">
                                      <p:cBhvr>
                                        <p:cTn id="7" dur="500"/>
                                        <p:tgtEl>
                                          <p:spTgt spid="205827">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5827">
                                            <p:txEl>
                                              <p:pRg st="2" end="2"/>
                                            </p:txEl>
                                          </p:spTgt>
                                        </p:tgtEl>
                                        <p:attrNameLst>
                                          <p:attrName>style.visibility</p:attrName>
                                        </p:attrNameLst>
                                      </p:cBhvr>
                                      <p:to>
                                        <p:strVal val="visible"/>
                                      </p:to>
                                    </p:set>
                                    <p:animEffect transition="in" filter="wipe(left)">
                                      <p:cBhvr>
                                        <p:cTn id="10" dur="500"/>
                                        <p:tgtEl>
                                          <p:spTgt spid="2058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5827">
                                            <p:txEl>
                                              <p:pRg st="3" end="3"/>
                                            </p:txEl>
                                          </p:spTgt>
                                        </p:tgtEl>
                                        <p:attrNameLst>
                                          <p:attrName>style.visibility</p:attrName>
                                        </p:attrNameLst>
                                      </p:cBhvr>
                                      <p:to>
                                        <p:strVal val="visible"/>
                                      </p:to>
                                    </p:set>
                                    <p:animEffect transition="in" filter="wipe(left)">
                                      <p:cBhvr>
                                        <p:cTn id="15" dur="500"/>
                                        <p:tgtEl>
                                          <p:spTgt spid="205827">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5827">
                                            <p:txEl>
                                              <p:pRg st="4" end="4"/>
                                            </p:txEl>
                                          </p:spTgt>
                                        </p:tgtEl>
                                        <p:attrNameLst>
                                          <p:attrName>style.visibility</p:attrName>
                                        </p:attrNameLst>
                                      </p:cBhvr>
                                      <p:to>
                                        <p:strVal val="visible"/>
                                      </p:to>
                                    </p:set>
                                    <p:animEffect transition="in" filter="wipe(left)">
                                      <p:cBhvr>
                                        <p:cTn id="18" dur="500"/>
                                        <p:tgtEl>
                                          <p:spTgt spid="205827">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827">
                                            <p:txEl>
                                              <p:pRg st="5" end="5"/>
                                            </p:txEl>
                                          </p:spTgt>
                                        </p:tgtEl>
                                        <p:attrNameLst>
                                          <p:attrName>style.visibility</p:attrName>
                                        </p:attrNameLst>
                                      </p:cBhvr>
                                      <p:to>
                                        <p:strVal val="visible"/>
                                      </p:to>
                                    </p:set>
                                    <p:animEffect transition="in" filter="wipe(left)">
                                      <p:cBhvr>
                                        <p:cTn id="21" dur="500"/>
                                        <p:tgtEl>
                                          <p:spTgt spid="205827">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05827">
                                            <p:txEl>
                                              <p:pRg st="6" end="6"/>
                                            </p:txEl>
                                          </p:spTgt>
                                        </p:tgtEl>
                                        <p:attrNameLst>
                                          <p:attrName>style.visibility</p:attrName>
                                        </p:attrNameLst>
                                      </p:cBhvr>
                                      <p:to>
                                        <p:strVal val="visible"/>
                                      </p:to>
                                    </p:set>
                                    <p:animEffect transition="in" filter="wipe(left)">
                                      <p:cBhvr>
                                        <p:cTn id="24" dur="500"/>
                                        <p:tgtEl>
                                          <p:spTgt spid="205827">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5827">
                                            <p:txEl>
                                              <p:pRg st="7" end="7"/>
                                            </p:txEl>
                                          </p:spTgt>
                                        </p:tgtEl>
                                        <p:attrNameLst>
                                          <p:attrName>style.visibility</p:attrName>
                                        </p:attrNameLst>
                                      </p:cBhvr>
                                      <p:to>
                                        <p:strVal val="visible"/>
                                      </p:to>
                                    </p:set>
                                    <p:animEffect transition="in" filter="wipe(left)">
                                      <p:cBhvr>
                                        <p:cTn id="27" dur="500"/>
                                        <p:tgtEl>
                                          <p:spTgt spid="2058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服务函数的调用过程 </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在函数</a:t>
            </a:r>
            <a:r>
              <a:rPr lang="en-US" altLang="zh-CN" kern="0" dirty="0" err="1">
                <a:effectLst/>
              </a:rPr>
              <a:t>invoke_syscall</a:t>
            </a:r>
            <a:r>
              <a:rPr lang="en-US" altLang="zh-CN" kern="0" dirty="0">
                <a:effectLst/>
              </a:rPr>
              <a:t>()</a:t>
            </a:r>
            <a:r>
              <a:rPr lang="zh-CN" altLang="zh-CN" kern="0" dirty="0">
                <a:effectLst/>
              </a:rPr>
              <a:t>中</a:t>
            </a:r>
            <a:endParaRPr lang="en-US" altLang="zh-CN" kern="0" dirty="0">
              <a:effectLst/>
            </a:endParaRPr>
          </a:p>
          <a:p>
            <a:pPr lvl="1"/>
            <a:r>
              <a:rPr lang="zh-CN" altLang="zh-CN" kern="0" dirty="0">
                <a:effectLst/>
              </a:rPr>
              <a:t>首先读取结构体变量</a:t>
            </a:r>
            <a:r>
              <a:rPr lang="en-US" altLang="zh-CN" kern="0" dirty="0">
                <a:effectLst/>
              </a:rPr>
              <a:t>regs</a:t>
            </a:r>
            <a:r>
              <a:rPr lang="zh-CN" altLang="zh-CN" kern="0" dirty="0">
                <a:effectLst/>
              </a:rPr>
              <a:t>中的</a:t>
            </a:r>
            <a:r>
              <a:rPr lang="en-US" altLang="zh-CN" kern="0" dirty="0">
                <a:effectLst/>
              </a:rPr>
              <a:t>regs[8]</a:t>
            </a:r>
            <a:r>
              <a:rPr lang="zh-CN" altLang="en-US" kern="0" dirty="0">
                <a:effectLst/>
              </a:rPr>
              <a:t>，</a:t>
            </a:r>
            <a:r>
              <a:rPr lang="zh-CN" altLang="zh-CN" kern="0" dirty="0">
                <a:effectLst/>
              </a:rPr>
              <a:t>获取系统调用号并将其赋值给</a:t>
            </a:r>
            <a:r>
              <a:rPr lang="en-US" altLang="zh-CN" kern="0" dirty="0" err="1">
                <a:effectLst/>
              </a:rPr>
              <a:t>scno</a:t>
            </a:r>
            <a:r>
              <a:rPr lang="zh-CN" altLang="en-US" kern="0" dirty="0">
                <a:effectLst/>
              </a:rPr>
              <a:t>；</a:t>
            </a:r>
            <a:endParaRPr lang="en-US" altLang="zh-CN" kern="0" dirty="0">
              <a:effectLst/>
            </a:endParaRPr>
          </a:p>
          <a:p>
            <a:pPr lvl="1"/>
            <a:r>
              <a:rPr lang="zh-CN" altLang="zh-CN" kern="0" dirty="0">
                <a:effectLst/>
              </a:rPr>
              <a:t>然后使用</a:t>
            </a:r>
            <a:r>
              <a:rPr lang="en-US" altLang="zh-CN" kern="0" dirty="0" err="1">
                <a:effectLst/>
              </a:rPr>
              <a:t>scno</a:t>
            </a:r>
            <a:r>
              <a:rPr lang="zh-CN" altLang="zh-CN" kern="0" dirty="0">
                <a:effectLst/>
              </a:rPr>
              <a:t>作为系统调用表下标，得到该系统调用号所对应的服务函数的地址</a:t>
            </a:r>
            <a:r>
              <a:rPr lang="zh-CN" altLang="en-US" kern="0" dirty="0">
                <a:effectLst/>
              </a:rPr>
              <a:t>；</a:t>
            </a:r>
            <a:endParaRPr lang="en-US" altLang="zh-CN" kern="0" dirty="0">
              <a:effectLst/>
            </a:endParaRPr>
          </a:p>
          <a:p>
            <a:pPr lvl="1"/>
            <a:r>
              <a:rPr lang="zh-CN" altLang="zh-CN" kern="0" dirty="0">
                <a:effectLst/>
              </a:rPr>
              <a:t>最后将保存系统调用参数的结构体变量</a:t>
            </a:r>
            <a:r>
              <a:rPr lang="en-US" altLang="zh-CN" kern="0" dirty="0">
                <a:effectLst/>
              </a:rPr>
              <a:t>regs</a:t>
            </a:r>
            <a:r>
              <a:rPr lang="zh-CN" altLang="zh-CN" kern="0" dirty="0">
                <a:effectLst/>
              </a:rPr>
              <a:t>传递给该服务函数。</a:t>
            </a:r>
            <a:endParaRPr lang="en-US" altLang="zh-CN" kern="0" dirty="0">
              <a:effectLst/>
            </a:endParaRPr>
          </a:p>
          <a:p>
            <a:pPr lvl="1"/>
            <a:r>
              <a:rPr lang="zh-CN" altLang="zh-CN" kern="0" dirty="0">
                <a:effectLst/>
              </a:rPr>
              <a:t>服务函数将根据需求读取</a:t>
            </a:r>
            <a:r>
              <a:rPr lang="en-US" altLang="zh-CN" kern="0" dirty="0">
                <a:effectLst/>
              </a:rPr>
              <a:t>regs[0]~regs[6]</a:t>
            </a:r>
            <a:r>
              <a:rPr lang="zh-CN" altLang="zh-CN" kern="0" dirty="0">
                <a:effectLst/>
              </a:rPr>
              <a:t>。</a:t>
            </a:r>
            <a:endParaRPr lang="en-US" altLang="zh-CN" kern="0" dirty="0">
              <a:effectLst/>
            </a:endParaRPr>
          </a:p>
          <a:p>
            <a:pPr lvl="1"/>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服务函数的执行 </a:t>
            </a:r>
            <a:endParaRPr lang="zh-CN" altLang="en-US" dirty="0"/>
          </a:p>
        </p:txBody>
      </p:sp>
      <p:sp>
        <p:nvSpPr>
          <p:cNvPr id="3" name="内容占位符 2"/>
          <p:cNvSpPr>
            <a:spLocks noGrp="1"/>
          </p:cNvSpPr>
          <p:nvPr>
            <p:ph idx="1"/>
          </p:nvPr>
        </p:nvSpPr>
        <p:spPr/>
        <p:txBody>
          <a:bodyPr>
            <a:normAutofit/>
          </a:bodyPr>
          <a:lstStyle/>
          <a:p>
            <a:r>
              <a:rPr lang="zh-CN" altLang="zh-CN" dirty="0">
                <a:effectLst/>
              </a:rPr>
              <a:t>根据系统调用表找到对应的服务函数后，内核将执行该函数来为用户进程服务。</a:t>
            </a:r>
            <a:endParaRPr lang="en-US" altLang="zh-CN" dirty="0">
              <a:effectLst/>
            </a:endParaRPr>
          </a:p>
          <a:p>
            <a:r>
              <a:rPr lang="zh-CN" altLang="zh-CN" dirty="0">
                <a:effectLst/>
              </a:rPr>
              <a:t>对于获得进程号这个功能，就是去执行函数</a:t>
            </a:r>
            <a:r>
              <a:rPr lang="en-US" altLang="zh-CN" dirty="0" err="1">
                <a:effectLst/>
              </a:rPr>
              <a:t>sys_getpid</a:t>
            </a:r>
            <a:r>
              <a:rPr lang="en-US" altLang="zh-CN" dirty="0">
                <a:effectLst/>
              </a:rPr>
              <a:t>()</a:t>
            </a:r>
            <a:r>
              <a:rPr lang="zh-CN" altLang="zh-CN" dirty="0">
                <a:effectLst/>
              </a:rPr>
              <a:t>。</a:t>
            </a:r>
            <a:endParaRPr lang="en-US" altLang="zh-CN" dirty="0">
              <a:effectLst/>
            </a:endParaRPr>
          </a:p>
          <a:p>
            <a:pPr lvl="1"/>
            <a:r>
              <a:rPr lang="en-US" altLang="zh-CN" dirty="0" err="1">
                <a:effectLst/>
              </a:rPr>
              <a:t>openEuler</a:t>
            </a:r>
            <a:r>
              <a:rPr lang="zh-CN" altLang="zh-CN" dirty="0">
                <a:effectLst/>
              </a:rPr>
              <a:t>内核使用宏</a:t>
            </a:r>
            <a:r>
              <a:rPr lang="en-US" altLang="zh-CN" dirty="0">
                <a:effectLst/>
              </a:rPr>
              <a:t>current</a:t>
            </a:r>
            <a:r>
              <a:rPr lang="zh-CN" altLang="zh-CN" dirty="0">
                <a:effectLst/>
              </a:rPr>
              <a:t>来代表指向当前进程结构体</a:t>
            </a:r>
            <a:r>
              <a:rPr lang="en-US" altLang="zh-CN" dirty="0" err="1">
                <a:effectLst/>
              </a:rPr>
              <a:t>task_struct</a:t>
            </a:r>
            <a:r>
              <a:rPr lang="zh-CN" altLang="zh-CN" dirty="0">
                <a:effectLst/>
              </a:rPr>
              <a:t>的指针</a:t>
            </a:r>
            <a:r>
              <a:rPr lang="zh-CN" altLang="en-US" dirty="0">
                <a:effectLst/>
              </a:rPr>
              <a:t>。</a:t>
            </a:r>
            <a:endParaRPr lang="en-US" altLang="zh-CN" dirty="0">
              <a:effectLst/>
            </a:endParaRPr>
          </a:p>
          <a:p>
            <a:pPr lvl="1"/>
            <a:r>
              <a:rPr lang="zh-CN" altLang="zh-CN" dirty="0">
                <a:effectLst/>
              </a:rPr>
              <a:t>服务函数</a:t>
            </a:r>
            <a:r>
              <a:rPr lang="en-US" altLang="zh-CN" dirty="0" err="1">
                <a:effectLst/>
              </a:rPr>
              <a:t>sys_getpid</a:t>
            </a:r>
            <a:r>
              <a:rPr lang="en-US" altLang="zh-CN" dirty="0">
                <a:effectLst/>
              </a:rPr>
              <a:t>()</a:t>
            </a:r>
            <a:r>
              <a:rPr lang="zh-CN" altLang="zh-CN" dirty="0">
                <a:effectLst/>
              </a:rPr>
              <a:t>可根据宏</a:t>
            </a:r>
            <a:r>
              <a:rPr lang="en-US" altLang="zh-CN" dirty="0">
                <a:effectLst/>
              </a:rPr>
              <a:t>current</a:t>
            </a:r>
            <a:r>
              <a:rPr lang="zh-CN" altLang="zh-CN" dirty="0">
                <a:effectLst/>
              </a:rPr>
              <a:t>来获得所求</a:t>
            </a:r>
            <a:r>
              <a:rPr lang="en-US" altLang="zh-CN" dirty="0">
                <a:effectLst/>
              </a:rPr>
              <a:t>PID</a:t>
            </a:r>
            <a:r>
              <a:rPr lang="zh-CN" altLang="zh-CN" dirty="0">
                <a:effectLst/>
              </a:rPr>
              <a:t>，并存入寄存器</a:t>
            </a:r>
            <a:r>
              <a:rPr lang="en-US" altLang="zh-CN" dirty="0">
                <a:effectLst/>
              </a:rPr>
              <a:t>X0</a:t>
            </a:r>
            <a:r>
              <a:rPr lang="zh-CN" altLang="zh-CN" dirty="0">
                <a:effectLst/>
              </a:rPr>
              <a:t>中作为返回值。</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异常返回 </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在用户进程返回用户态时，需要做的是恢复</a:t>
            </a:r>
            <a:r>
              <a:rPr lang="en-US" altLang="zh-CN" kern="0" dirty="0">
                <a:effectLst/>
              </a:rPr>
              <a:t>CPU</a:t>
            </a:r>
            <a:r>
              <a:rPr lang="zh-CN" altLang="zh-CN" kern="0" dirty="0">
                <a:effectLst/>
              </a:rPr>
              <a:t>状态。</a:t>
            </a:r>
            <a:endParaRPr lang="en-US" altLang="zh-CN" kern="0" dirty="0">
              <a:effectLst/>
            </a:endParaRPr>
          </a:p>
          <a:p>
            <a:pPr lvl="1"/>
            <a:r>
              <a:rPr lang="zh-CN" altLang="zh-CN" kern="0" dirty="0">
                <a:effectLst/>
              </a:rPr>
              <a:t>状态寄存器</a:t>
            </a:r>
            <a:r>
              <a:rPr lang="en-US" altLang="zh-CN" kern="0" dirty="0">
                <a:effectLst/>
              </a:rPr>
              <a:t>PSTATE</a:t>
            </a:r>
            <a:r>
              <a:rPr lang="zh-CN" altLang="zh-CN" kern="0" dirty="0">
                <a:effectLst/>
              </a:rPr>
              <a:t>、程序计数器</a:t>
            </a:r>
            <a:r>
              <a:rPr lang="en-US" altLang="zh-CN" kern="0" dirty="0">
                <a:effectLst/>
              </a:rPr>
              <a:t>PC</a:t>
            </a:r>
            <a:r>
              <a:rPr lang="zh-CN" altLang="zh-CN" kern="0" dirty="0">
                <a:effectLst/>
              </a:rPr>
              <a:t>以及堆栈指针寄存器</a:t>
            </a:r>
            <a:r>
              <a:rPr lang="en-US" altLang="zh-CN" kern="0" dirty="0">
                <a:effectLst/>
              </a:rPr>
              <a:t>SP_EL0</a:t>
            </a:r>
            <a:r>
              <a:rPr lang="zh-CN" altLang="zh-CN" kern="0" dirty="0">
                <a:effectLst/>
              </a:rPr>
              <a:t>等都将被恢复。</a:t>
            </a:r>
            <a:endParaRPr lang="en-US" altLang="zh-CN" kern="0" dirty="0">
              <a:effectLst/>
            </a:endParaRPr>
          </a:p>
          <a:p>
            <a:pPr lvl="1"/>
            <a:r>
              <a:rPr lang="zh-CN" altLang="zh-CN" kern="0" dirty="0">
                <a:effectLst/>
              </a:rPr>
              <a:t>在通过寄存器</a:t>
            </a:r>
            <a:r>
              <a:rPr lang="en-US" altLang="zh-CN" kern="0" dirty="0">
                <a:effectLst/>
              </a:rPr>
              <a:t>X21</a:t>
            </a:r>
            <a:r>
              <a:rPr lang="zh-CN" altLang="zh-CN" kern="0" dirty="0">
                <a:effectLst/>
              </a:rPr>
              <a:t>、</a:t>
            </a:r>
            <a:r>
              <a:rPr lang="en-US" altLang="zh-CN" kern="0" dirty="0">
                <a:effectLst/>
              </a:rPr>
              <a:t>X22</a:t>
            </a:r>
            <a:r>
              <a:rPr lang="zh-CN" altLang="zh-CN" kern="0" dirty="0">
                <a:effectLst/>
              </a:rPr>
              <a:t>、</a:t>
            </a:r>
            <a:r>
              <a:rPr lang="en-US" altLang="zh-CN" kern="0" dirty="0">
                <a:effectLst/>
              </a:rPr>
              <a:t>X23</a:t>
            </a:r>
            <a:r>
              <a:rPr lang="zh-CN" altLang="zh-CN" kern="0" dirty="0">
                <a:effectLst/>
              </a:rPr>
              <a:t>完成寄存器</a:t>
            </a:r>
            <a:r>
              <a:rPr lang="en-US" altLang="zh-CN" kern="0" dirty="0">
                <a:effectLst/>
              </a:rPr>
              <a:t>ELR_EL1</a:t>
            </a:r>
            <a:r>
              <a:rPr lang="zh-CN" altLang="zh-CN" kern="0" dirty="0">
                <a:effectLst/>
              </a:rPr>
              <a:t>、</a:t>
            </a:r>
            <a:r>
              <a:rPr lang="en-US" altLang="zh-CN" kern="0" dirty="0">
                <a:effectLst/>
              </a:rPr>
              <a:t>SPSR_EL1</a:t>
            </a:r>
            <a:r>
              <a:rPr lang="zh-CN" altLang="zh-CN" kern="0" dirty="0">
                <a:effectLst/>
              </a:rPr>
              <a:t>和</a:t>
            </a:r>
            <a:r>
              <a:rPr lang="en-US" altLang="zh-CN" kern="0" dirty="0">
                <a:effectLst/>
              </a:rPr>
              <a:t>SP_EL0</a:t>
            </a:r>
            <a:r>
              <a:rPr lang="zh-CN" altLang="zh-CN" kern="0" dirty="0">
                <a:effectLst/>
              </a:rPr>
              <a:t>数据的恢复后，将所有的通用寄存器恢复，最后将寄存器</a:t>
            </a:r>
            <a:r>
              <a:rPr lang="en-US" altLang="zh-CN" kern="0" dirty="0">
                <a:effectLst/>
              </a:rPr>
              <a:t>LR</a:t>
            </a:r>
            <a:r>
              <a:rPr lang="zh-CN" altLang="zh-CN" kern="0" dirty="0">
                <a:effectLst/>
              </a:rPr>
              <a:t>的数据恢复。</a:t>
            </a:r>
            <a:endParaRPr lang="en-US" altLang="zh-CN" kern="0" dirty="0">
              <a:effectLst/>
            </a:endParaRPr>
          </a:p>
          <a:p>
            <a:pPr lvl="1"/>
            <a:r>
              <a:rPr lang="zh-CN" altLang="zh-CN" kern="0" dirty="0">
                <a:effectLst/>
              </a:rPr>
              <a:t>将先前压入的</a:t>
            </a:r>
            <a:r>
              <a:rPr lang="en-US" altLang="zh-CN" kern="0" dirty="0" err="1">
                <a:effectLst/>
              </a:rPr>
              <a:t>pt_regs</a:t>
            </a:r>
            <a:r>
              <a:rPr lang="zh-CN" altLang="zh-CN" kern="0" dirty="0">
                <a:effectLst/>
              </a:rPr>
              <a:t>结构栈帧中的数据依次恢复。</a:t>
            </a:r>
            <a:endParaRPr lang="en-US" altLang="zh-CN" kern="0" dirty="0">
              <a:effectLst/>
            </a:endParaRPr>
          </a:p>
          <a:p>
            <a:r>
              <a:rPr lang="zh-CN" altLang="zh-CN" dirty="0"/>
              <a:t>在完成所有的数据恢复工作后，就执行指令</a:t>
            </a:r>
            <a:r>
              <a:rPr lang="en-US" altLang="zh-CN" dirty="0"/>
              <a:t>ERET</a:t>
            </a:r>
            <a:r>
              <a:rPr lang="zh-CN" altLang="zh-CN" dirty="0"/>
              <a:t>以返回到用户态。</a:t>
            </a:r>
            <a:endParaRPr lang="en-US" altLang="zh-CN" dirty="0"/>
          </a:p>
          <a:p>
            <a:pPr lvl="1"/>
            <a:r>
              <a:rPr lang="zh-CN" altLang="zh-CN" dirty="0"/>
              <a:t>在返回过程中</a:t>
            </a:r>
            <a:r>
              <a:rPr lang="zh-CN" altLang="en-US" dirty="0"/>
              <a:t>，</a:t>
            </a:r>
            <a:r>
              <a:rPr lang="en-US" altLang="zh-CN" dirty="0"/>
              <a:t>CPU</a:t>
            </a:r>
            <a:r>
              <a:rPr lang="zh-CN" altLang="zh-CN" dirty="0"/>
              <a:t>自动使用寄存器</a:t>
            </a:r>
            <a:r>
              <a:rPr lang="en-US" altLang="zh-CN" dirty="0"/>
              <a:t>SPSR_EL1</a:t>
            </a:r>
            <a:r>
              <a:rPr lang="zh-CN" altLang="zh-CN" dirty="0"/>
              <a:t>保存的值来恢复状态寄存器</a:t>
            </a:r>
            <a:r>
              <a:rPr lang="en-US" altLang="zh-CN" dirty="0"/>
              <a:t>PSTATE</a:t>
            </a:r>
            <a:r>
              <a:rPr lang="zh-CN" altLang="zh-CN" dirty="0"/>
              <a:t>，使用寄存器</a:t>
            </a:r>
            <a:r>
              <a:rPr lang="en-US" altLang="zh-CN" dirty="0"/>
              <a:t>ELR_EL1</a:t>
            </a:r>
            <a:r>
              <a:rPr lang="zh-CN" altLang="zh-CN" dirty="0"/>
              <a:t>保存的返回地址恢复程序计数器</a:t>
            </a:r>
            <a:r>
              <a:rPr lang="en-US" altLang="zh-CN" dirty="0"/>
              <a:t>PC</a:t>
            </a:r>
            <a:r>
              <a:rPr lang="zh-CN" altLang="zh-CN" dirty="0"/>
              <a:t>。</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
        <p:nvSpPr>
          <p:cNvPr id="6" name="五边形 5">
            <a:hlinkClick r:id="rId1" action="ppaction://hlinksldjump"/>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600" b="1" dirty="0">
                <a:solidFill>
                  <a:srgbClr val="0000FF"/>
                </a:solidFill>
              </a:rPr>
              <a:t>A3: other types OS structure</a:t>
            </a:r>
            <a:endParaRPr lang="zh-CN" altLang="en-US" dirty="0"/>
          </a:p>
        </p:txBody>
      </p:sp>
      <p:sp>
        <p:nvSpPr>
          <p:cNvPr id="6" name="内容占位符 5"/>
          <p:cNvSpPr>
            <a:spLocks noGrp="1"/>
          </p:cNvSpPr>
          <p:nvPr>
            <p:ph idx="1"/>
          </p:nvPr>
        </p:nvSpPr>
        <p:spPr/>
        <p:txBody>
          <a:bodyPr/>
          <a:lstStyle/>
          <a:p>
            <a:r>
              <a:rPr lang="en-US" altLang="zh-CN" dirty="0" err="1"/>
              <a:t>LibOS</a:t>
            </a:r>
            <a:r>
              <a:rPr lang="en-US" altLang="zh-CN" dirty="0"/>
              <a:t> (Library Operating System)</a:t>
            </a:r>
            <a:endParaRPr lang="en-US" altLang="zh-CN" dirty="0"/>
          </a:p>
          <a:p>
            <a:r>
              <a:rPr lang="en-US" altLang="zh-CN" dirty="0"/>
              <a:t>Exokernel</a:t>
            </a:r>
            <a:endParaRPr lang="en-US" altLang="zh-CN" dirty="0"/>
          </a:p>
          <a:p>
            <a:r>
              <a:rPr lang="en-US" altLang="zh-CN" dirty="0"/>
              <a:t>Multi-Core, Many-Core</a:t>
            </a:r>
            <a:endParaRPr lang="en-US" altLang="zh-CN" dirty="0"/>
          </a:p>
          <a:p>
            <a:r>
              <a:rPr lang="en-US" altLang="zh-CN" dirty="0" err="1"/>
              <a:t>Splitkernel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err="1"/>
              <a:t>LibOS</a:t>
            </a:r>
            <a:r>
              <a:rPr lang="en-US" altLang="zh-CN" dirty="0"/>
              <a:t> (Library Operating System)</a:t>
            </a:r>
            <a:endParaRPr lang="zh-CN" altLang="en-US" dirty="0"/>
          </a:p>
        </p:txBody>
      </p:sp>
      <p:sp>
        <p:nvSpPr>
          <p:cNvPr id="3" name="内容占位符 2"/>
          <p:cNvSpPr>
            <a:spLocks noGrp="1"/>
          </p:cNvSpPr>
          <p:nvPr>
            <p:ph idx="1"/>
          </p:nvPr>
        </p:nvSpPr>
        <p:spPr/>
        <p:txBody>
          <a:bodyPr>
            <a:normAutofit/>
          </a:bodyPr>
          <a:lstStyle/>
          <a:p>
            <a:pPr>
              <a:spcBef>
                <a:spcPts val="0"/>
              </a:spcBef>
            </a:pPr>
            <a:r>
              <a:rPr lang="zh-CN" altLang="en-US" dirty="0">
                <a:latin typeface="Times New Roman" panose="02020603050405020304" pitchFamily="18" charset="0"/>
              </a:rPr>
              <a:t>在云计算平台中，基于应用程序的需求来定制操作系统内核，以最“精简”的操作系统来支撑特定应用程序的运行。</a:t>
            </a:r>
            <a:endParaRPr lang="en-US" altLang="zh-CN" dirty="0">
              <a:latin typeface="Times New Roman" panose="02020603050405020304" pitchFamily="18" charset="0"/>
            </a:endParaRPr>
          </a:p>
          <a:p>
            <a:pPr>
              <a:spcBef>
                <a:spcPts val="0"/>
              </a:spcBef>
            </a:pPr>
            <a:r>
              <a:rPr lang="zh-CN" altLang="en-US" dirty="0">
                <a:latin typeface="Times New Roman" panose="02020603050405020304" pitchFamily="18" charset="0"/>
              </a:rPr>
              <a:t>将原本属于操作系统内核的功能以库的形式提供给用户程序。</a:t>
            </a:r>
            <a:endParaRPr lang="en-US" altLang="zh-CN" dirty="0">
              <a:latin typeface="Times New Roman" panose="02020603050405020304" pitchFamily="18" charset="0"/>
            </a:endParaRPr>
          </a:p>
          <a:p>
            <a:pPr>
              <a:spcBef>
                <a:spcPts val="0"/>
              </a:spcBef>
            </a:pPr>
            <a:r>
              <a:rPr lang="zh-CN" altLang="en-US" dirty="0">
                <a:latin typeface="Times New Roman" panose="02020603050405020304" pitchFamily="18" charset="0"/>
              </a:rPr>
              <a:t>将底层硬件资源暴露给应用程序，使得应用程序能够直接控制和调配底层硬件资源。</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1990's</a:t>
            </a:r>
            <a:r>
              <a:rPr lang="zh-CN" altLang="en-US" dirty="0">
                <a:latin typeface="Times New Roman" panose="02020603050405020304" pitchFamily="18" charset="0"/>
              </a:rPr>
              <a:t>，提出，难以支持种类繁杂的设备，发展受到限制。</a:t>
            </a:r>
            <a:endParaRPr lang="en-US" altLang="zh-CN" dirty="0">
              <a:latin typeface="Times New Roman" panose="02020603050405020304" pitchFamily="18" charset="0"/>
            </a:endParaRPr>
          </a:p>
          <a:p>
            <a:pPr>
              <a:spcBef>
                <a:spcPts val="0"/>
              </a:spcBef>
            </a:pPr>
            <a:r>
              <a:rPr lang="zh-CN" altLang="en-US" dirty="0">
                <a:latin typeface="Times New Roman" panose="02020603050405020304" pitchFamily="18" charset="0"/>
              </a:rPr>
              <a:t>虚拟化技术，下一代云计算模式 （如 </a:t>
            </a:r>
            <a:r>
              <a:rPr lang="en-US" altLang="zh-CN" dirty="0" err="1">
                <a:latin typeface="Times New Roman" panose="02020603050405020304" pitchFamily="18" charset="0"/>
              </a:rPr>
              <a:t>serverless</a:t>
            </a:r>
            <a:r>
              <a:rPr lang="zh-CN" altLang="en-US" dirty="0">
                <a:latin typeface="Times New Roman" panose="02020603050405020304" pitchFamily="18" charset="0"/>
              </a:rPr>
              <a:t>）兴起，</a:t>
            </a:r>
            <a:r>
              <a:rPr lang="en-US" altLang="zh-CN" dirty="0" err="1">
                <a:latin typeface="Times New Roman" panose="02020603050405020304" pitchFamily="18" charset="0"/>
              </a:rPr>
              <a:t>LibOS</a:t>
            </a:r>
            <a:r>
              <a:rPr lang="zh-CN" altLang="en-US" dirty="0">
                <a:latin typeface="Times New Roman" panose="02020603050405020304" pitchFamily="18" charset="0"/>
              </a:rPr>
              <a:t>成为下一代云平台软件部署的主要解决方案。</a:t>
            </a:r>
            <a:endParaRPr lang="en-US" altLang="zh-CN" dirty="0">
              <a:latin typeface="Times New Roman" panose="02020603050405020304" pitchFamily="18" charset="0"/>
            </a:endParaRPr>
          </a:p>
          <a:p>
            <a:pPr lvl="1">
              <a:spcBef>
                <a:spcPts val="0"/>
              </a:spcBef>
            </a:pPr>
            <a:r>
              <a:rPr lang="en-US" altLang="zh-CN" dirty="0" err="1">
                <a:latin typeface="Times New Roman" panose="02020603050405020304" pitchFamily="18" charset="0"/>
              </a:rPr>
              <a:t>LibOS</a:t>
            </a:r>
            <a:r>
              <a:rPr lang="zh-CN" altLang="en-US" dirty="0">
                <a:latin typeface="Times New Roman" panose="02020603050405020304" pitchFamily="18" charset="0"/>
              </a:rPr>
              <a:t>体积小，启动快；</a:t>
            </a:r>
            <a:endParaRPr lang="en-US" altLang="zh-CN" dirty="0">
              <a:latin typeface="Times New Roman" panose="02020603050405020304" pitchFamily="18" charset="0"/>
            </a:endParaRPr>
          </a:p>
          <a:p>
            <a:pPr lvl="1">
              <a:spcBef>
                <a:spcPts val="0"/>
              </a:spcBef>
            </a:pPr>
            <a:r>
              <a:rPr lang="zh-CN" altLang="en-US" dirty="0">
                <a:latin typeface="Times New Roman" panose="02020603050405020304" pitchFamily="18" charset="0"/>
              </a:rPr>
              <a:t>在一个虚拟机中部署单个应用，与</a:t>
            </a:r>
            <a:r>
              <a:rPr lang="en-US" altLang="zh-CN" dirty="0" err="1"/>
              <a:t>LibOS</a:t>
            </a:r>
            <a:r>
              <a:rPr lang="zh-CN" altLang="en-US" dirty="0"/>
              <a:t>使用</a:t>
            </a:r>
            <a:br>
              <a:rPr lang="en-US" altLang="zh-CN" dirty="0">
                <a:latin typeface="Times New Roman" panose="02020603050405020304" pitchFamily="18" charset="0"/>
              </a:rPr>
            </a:br>
            <a:r>
              <a:rPr lang="zh-CN" altLang="en-US" dirty="0">
                <a:latin typeface="Times New Roman" panose="02020603050405020304" pitchFamily="18" charset="0"/>
              </a:rPr>
              <a:t>单地址空间部署单个应用的特点特别契合。</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50357" y="4230325"/>
            <a:ext cx="3145380" cy="247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171"/>
                                        </p:tgtEl>
                                        <p:attrNameLst>
                                          <p:attrName>style.visibility</p:attrName>
                                        </p:attrNameLst>
                                      </p:cBhvr>
                                      <p:to>
                                        <p:strVal val="visible"/>
                                      </p:to>
                                    </p:set>
                                    <p:animEffect transition="in" filter="wipe(down)">
                                      <p:cBhvr>
                                        <p:cTn id="3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Exokernel</a:t>
            </a:r>
            <a:endParaRPr lang="zh-CN" altLang="en-US" dirty="0"/>
          </a:p>
        </p:txBody>
      </p:sp>
      <p:sp>
        <p:nvSpPr>
          <p:cNvPr id="3" name="内容占位符 2"/>
          <p:cNvSpPr>
            <a:spLocks noGrp="1"/>
          </p:cNvSpPr>
          <p:nvPr>
            <p:ph idx="1"/>
          </p:nvPr>
        </p:nvSpPr>
        <p:spPr/>
        <p:txBody>
          <a:bodyPr/>
          <a:lstStyle/>
          <a:p>
            <a:pPr>
              <a:spcBef>
                <a:spcPts val="0"/>
              </a:spcBef>
            </a:pPr>
            <a:r>
              <a:rPr lang="zh-CN" altLang="en-US" dirty="0"/>
              <a:t>应用程序需求多样性增加，内核提供的接口的固定性，使其成为应用程序提升性能、增强灵活性和拓展性的瓶颈。</a:t>
            </a:r>
            <a:endParaRPr lang="en-US" altLang="zh-CN" dirty="0"/>
          </a:p>
          <a:p>
            <a:pPr>
              <a:spcBef>
                <a:spcPts val="0"/>
              </a:spcBef>
            </a:pPr>
            <a:r>
              <a:rPr lang="zh-CN" altLang="en-US" dirty="0"/>
              <a:t>外核基本思想：专注于物理资源的隔离（保护）与复用。</a:t>
            </a:r>
            <a:br>
              <a:rPr lang="en-US" altLang="zh-CN" dirty="0"/>
            </a:br>
            <a:r>
              <a:rPr lang="zh-CN" altLang="en-US" dirty="0"/>
              <a:t>不提供传统操作系统中的进程、虚拟内存等抽象。</a:t>
            </a:r>
            <a:endParaRPr lang="en-US" altLang="zh-CN" dirty="0"/>
          </a:p>
          <a:p>
            <a:pPr>
              <a:spcBef>
                <a:spcPts val="0"/>
              </a:spcBef>
            </a:pPr>
            <a:r>
              <a:rPr lang="zh-CN" altLang="en-US" dirty="0"/>
              <a:t>一个非常小的内核负责保护系统资源，硬件资源的管理职责委托给应用程序。</a:t>
            </a:r>
            <a:endParaRPr lang="en-US" altLang="zh-CN" dirty="0"/>
          </a:p>
          <a:p>
            <a:pPr>
              <a:spcBef>
                <a:spcPts val="0"/>
              </a:spcBef>
            </a:pPr>
            <a:r>
              <a:rPr lang="zh-CN" altLang="en-US" dirty="0"/>
              <a:t>在保证资源安全的前提下，</a:t>
            </a:r>
            <a:br>
              <a:rPr lang="en-US" altLang="zh-CN" dirty="0"/>
            </a:br>
            <a:r>
              <a:rPr lang="zh-CN" altLang="en-US" dirty="0"/>
              <a:t>减少对应用程序的限制，</a:t>
            </a:r>
            <a:br>
              <a:rPr lang="en-US" altLang="zh-CN" dirty="0"/>
            </a:br>
            <a:r>
              <a:rPr lang="zh-CN" altLang="en-US" dirty="0"/>
              <a:t>充分满足应用程序对硬件</a:t>
            </a:r>
            <a:br>
              <a:rPr lang="en-US" altLang="zh-CN" dirty="0"/>
            </a:br>
            <a:r>
              <a:rPr lang="zh-CN" altLang="en-US" dirty="0"/>
              <a:t>资源的不同需求。</a:t>
            </a:r>
            <a:endParaRPr lang="en-US" altLang="zh-CN" dirty="0"/>
          </a:p>
          <a:p>
            <a:pPr>
              <a:spcBef>
                <a:spcPts val="0"/>
              </a:spcBef>
            </a:pPr>
            <a:r>
              <a:rPr lang="en-US" altLang="zh-CN" dirty="0"/>
              <a:t>Aegis</a:t>
            </a:r>
            <a:r>
              <a:rPr lang="zh-CN" altLang="en-US" dirty="0"/>
              <a:t>，</a:t>
            </a:r>
            <a:r>
              <a:rPr lang="en-US" altLang="zh-CN" dirty="0"/>
              <a:t>MIT</a:t>
            </a:r>
            <a:endParaRPr lang="zh-CN" altLang="en-US"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8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0935" y="3428214"/>
            <a:ext cx="5389065" cy="3067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195"/>
                                        </p:tgtEl>
                                        <p:attrNameLst>
                                          <p:attrName>style.visibility</p:attrName>
                                        </p:attrNameLst>
                                      </p:cBhvr>
                                      <p:to>
                                        <p:strVal val="visible"/>
                                      </p:to>
                                    </p:set>
                                    <p:animEffect transition="in" filter="wipe(down)">
                                      <p:cBhvr>
                                        <p:cTn id="3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Multi-Core, Many-Core</a:t>
            </a:r>
            <a:endParaRPr lang="zh-CN" altLang="en-US" dirty="0"/>
          </a:p>
        </p:txBody>
      </p:sp>
      <p:sp>
        <p:nvSpPr>
          <p:cNvPr id="3" name="内容占位符 2"/>
          <p:cNvSpPr>
            <a:spLocks noGrp="1"/>
          </p:cNvSpPr>
          <p:nvPr>
            <p:ph sz="half" idx="1"/>
          </p:nvPr>
        </p:nvSpPr>
        <p:spPr>
          <a:xfrm>
            <a:off x="360000" y="1080000"/>
            <a:ext cx="5760000" cy="2979070"/>
          </a:xfrm>
        </p:spPr>
        <p:txBody>
          <a:bodyPr>
            <a:normAutofit fontScale="92500"/>
          </a:bodyPr>
          <a:lstStyle/>
          <a:p>
            <a:pPr>
              <a:spcBef>
                <a:spcPts val="0"/>
              </a:spcBef>
            </a:pPr>
            <a:r>
              <a:rPr lang="zh-CN" altLang="en-US" dirty="0"/>
              <a:t>在多内核操作系统中，机器被视为拥有多个独立</a:t>
            </a:r>
            <a:r>
              <a:rPr lang="en-US" altLang="zh-CN" dirty="0"/>
              <a:t>CPU</a:t>
            </a:r>
            <a:r>
              <a:rPr lang="zh-CN" altLang="en-US" dirty="0"/>
              <a:t>核的网络，操作系统被构建为一个分布式系统；</a:t>
            </a:r>
            <a:endParaRPr lang="en-US" altLang="zh-CN" dirty="0"/>
          </a:p>
          <a:p>
            <a:pPr>
              <a:spcBef>
                <a:spcPts val="0"/>
              </a:spcBef>
            </a:pPr>
            <a:r>
              <a:rPr lang="zh-CN" altLang="en-US" dirty="0"/>
              <a:t>一个</a:t>
            </a:r>
            <a:r>
              <a:rPr lang="en-US" altLang="zh-CN" dirty="0"/>
              <a:t>CPU</a:t>
            </a:r>
            <a:r>
              <a:rPr lang="zh-CN" altLang="en-US" dirty="0"/>
              <a:t>核对应一个操作系统内核；</a:t>
            </a:r>
            <a:endParaRPr lang="en-US" altLang="zh-CN" dirty="0"/>
          </a:p>
          <a:p>
            <a:pPr>
              <a:spcBef>
                <a:spcPts val="0"/>
              </a:spcBef>
            </a:pPr>
            <a:r>
              <a:rPr lang="zh-CN" altLang="en-US" dirty="0"/>
              <a:t>多个内核并行运行，但不共享内存，提供消息进行通信，减少资源共享带来的冲突。</a:t>
            </a:r>
            <a:endParaRPr lang="en-US" altLang="zh-CN" dirty="0"/>
          </a:p>
        </p:txBody>
      </p:sp>
      <p:sp>
        <p:nvSpPr>
          <p:cNvPr id="5" name="内容占位符 4"/>
          <p:cNvSpPr>
            <a:spLocks noGrp="1"/>
          </p:cNvSpPr>
          <p:nvPr>
            <p:ph sz="half" idx="2"/>
          </p:nvPr>
        </p:nvSpPr>
        <p:spPr/>
        <p:txBody>
          <a:bodyPr/>
          <a:lstStyle/>
          <a:p>
            <a:pPr>
              <a:spcBef>
                <a:spcPts val="0"/>
              </a:spcBef>
            </a:pPr>
            <a:r>
              <a:rPr lang="zh-CN" altLang="en-US" dirty="0"/>
              <a:t>设计指导原则</a:t>
            </a:r>
            <a:endParaRPr lang="en-US" altLang="zh-CN" dirty="0"/>
          </a:p>
          <a:p>
            <a:pPr lvl="1">
              <a:spcBef>
                <a:spcPts val="0"/>
              </a:spcBef>
            </a:pPr>
            <a:r>
              <a:rPr lang="zh-CN" altLang="en-US" dirty="0"/>
              <a:t>明确内核之间的通信方式</a:t>
            </a:r>
            <a:endParaRPr lang="en-US" altLang="zh-CN" dirty="0"/>
          </a:p>
          <a:p>
            <a:pPr lvl="1">
              <a:spcBef>
                <a:spcPts val="0"/>
              </a:spcBef>
            </a:pPr>
            <a:r>
              <a:rPr lang="zh-CN" altLang="en-US" dirty="0"/>
              <a:t>使操作系统结构与硬件无关</a:t>
            </a:r>
            <a:endParaRPr lang="en-US" altLang="zh-CN" dirty="0"/>
          </a:p>
          <a:p>
            <a:pPr lvl="1">
              <a:spcBef>
                <a:spcPts val="0"/>
              </a:spcBef>
            </a:pPr>
            <a:r>
              <a:rPr lang="zh-CN" altLang="en-US" dirty="0"/>
              <a:t>每个内核保存一份状态，而不是共享一个状态。</a:t>
            </a:r>
            <a:endParaRPr lang="en-US" altLang="zh-CN" dirty="0"/>
          </a:p>
          <a:p>
            <a:pPr>
              <a:spcBef>
                <a:spcPts val="0"/>
              </a:spcBef>
            </a:pPr>
            <a:r>
              <a:rPr lang="zh-CN" altLang="en-US" dirty="0"/>
              <a:t>操作系统以节点的形式存在于每一个核上。</a:t>
            </a:r>
            <a:endParaRPr lang="en-US" altLang="zh-CN" dirty="0"/>
          </a:p>
          <a:p>
            <a:pPr>
              <a:spcBef>
                <a:spcPts val="0"/>
              </a:spcBef>
            </a:pPr>
            <a:r>
              <a:rPr lang="zh-CN" altLang="en-US" dirty="0"/>
              <a:t>每个操作系统节点的实现与硬件体系结构相关，以灵活地支持硬件异构。</a:t>
            </a:r>
            <a:endParaRPr lang="en-US" altLang="zh-CN" dirty="0"/>
          </a:p>
          <a:p>
            <a:pPr>
              <a:spcBef>
                <a:spcPts val="0"/>
              </a:spcBef>
            </a:pPr>
            <a:r>
              <a:rPr lang="zh-CN" altLang="en-US" dirty="0"/>
              <a:t>各个操作系统节点之间通过异步消息进行通信。</a:t>
            </a:r>
            <a:endParaRPr lang="zh-CN" altLang="en-US" dirty="0"/>
          </a:p>
          <a:p>
            <a:endParaRPr lang="zh-CN" altLang="en-US" sz="3200" dirty="0"/>
          </a:p>
        </p:txBody>
      </p:sp>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0425" y="4184332"/>
            <a:ext cx="3960000" cy="235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9220"/>
                                        </p:tgtEl>
                                        <p:attrNameLst>
                                          <p:attrName>style.visibility</p:attrName>
                                        </p:attrNameLst>
                                      </p:cBhvr>
                                      <p:to>
                                        <p:strVal val="visible"/>
                                      </p:to>
                                    </p:set>
                                    <p:animEffect transition="in" filter="wipe(down)">
                                      <p:cBhvr>
                                        <p:cTn id="21" dur="500"/>
                                        <p:tgtEl>
                                          <p:spTgt spid="92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left)">
                                      <p:cBhvr>
                                        <p:cTn id="35" dur="500"/>
                                        <p:tgtEl>
                                          <p:spTgt spid="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left)">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wipe(left)">
                                      <p:cBhvr>
                                        <p:cTn id="45" dur="500"/>
                                        <p:tgtEl>
                                          <p:spTgt spid="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Effect transition="in" filter="wipe(left)">
                                      <p:cBhvr>
                                        <p:cTn id="5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err="1"/>
              <a:t>Splitkernel</a:t>
            </a:r>
            <a:endParaRPr lang="zh-CN" altLang="en-US" dirty="0"/>
          </a:p>
        </p:txBody>
      </p:sp>
      <p:sp>
        <p:nvSpPr>
          <p:cNvPr id="3" name="内容占位符 2"/>
          <p:cNvSpPr>
            <a:spLocks noGrp="1"/>
          </p:cNvSpPr>
          <p:nvPr>
            <p:ph idx="1"/>
          </p:nvPr>
        </p:nvSpPr>
        <p:spPr>
          <a:xfrm>
            <a:off x="360000" y="1043735"/>
            <a:ext cx="8256280" cy="5580000"/>
          </a:xfrm>
        </p:spPr>
        <p:txBody>
          <a:bodyPr/>
          <a:lstStyle/>
          <a:p>
            <a:r>
              <a:rPr lang="en-US" altLang="zh-CN" dirty="0">
                <a:latin typeface="Times New Roman" panose="02020603050405020304" pitchFamily="18" charset="0"/>
              </a:rPr>
              <a:t>Existing data centers are organized by servers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resource utilization, low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Heterogeneity, poor</a:t>
            </a:r>
            <a:endParaRPr lang="en-US" altLang="zh-CN" dirty="0">
              <a:latin typeface="Times New Roman" panose="02020603050405020304" pitchFamily="18" charset="0"/>
            </a:endParaRPr>
          </a:p>
          <a:p>
            <a:pPr lvl="1"/>
            <a:r>
              <a:rPr lang="en-US" altLang="zh-CN" dirty="0">
                <a:latin typeface="Times New Roman" panose="02020603050405020304" pitchFamily="18" charset="0"/>
              </a:rPr>
              <a:t>Hardware elasticity, weak</a:t>
            </a:r>
            <a:endParaRPr lang="en-US" altLang="zh-CN" dirty="0">
              <a:latin typeface="Times New Roman" panose="02020603050405020304" pitchFamily="18" charset="0"/>
            </a:endParaRPr>
          </a:p>
          <a:p>
            <a:pPr lvl="1"/>
            <a:r>
              <a:rPr lang="en-US" altLang="zh-CN" dirty="0">
                <a:latin typeface="Times New Roman" panose="02020603050405020304" pitchFamily="18" charset="0"/>
              </a:rPr>
              <a:t>fault tolerance, poor</a:t>
            </a:r>
            <a:endParaRPr lang="en-US" altLang="zh-CN" dirty="0">
              <a:latin typeface="Times New Roman" panose="02020603050405020304" pitchFamily="18" charset="0"/>
            </a:endParaRPr>
          </a:p>
          <a:p>
            <a:r>
              <a:rPr lang="en-US" altLang="zh-CN" dirty="0">
                <a:latin typeface="Times New Roman" panose="02020603050405020304" pitchFamily="18" charset="0"/>
              </a:rPr>
              <a:t>A discrete data center architecture is proposed</a:t>
            </a:r>
            <a:endParaRPr lang="en-US" altLang="zh-CN" dirty="0">
              <a:latin typeface="Times New Roman" panose="02020603050405020304" pitchFamily="18" charset="0"/>
            </a:endParaRPr>
          </a:p>
          <a:p>
            <a:pPr lvl="1"/>
            <a:r>
              <a:rPr lang="en-US" altLang="zh-CN" dirty="0">
                <a:latin typeface="Times New Roman" panose="02020603050405020304" pitchFamily="18" charset="0"/>
              </a:rPr>
              <a:t>Hardware resource disaggregation: breaking monolithic servers into network-attached, independent hardware components.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Each component has its own controller to manage its own  hardware.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Data center is built based on components.</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1024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6080" y="2137224"/>
            <a:ext cx="3176056" cy="60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5651" y="3429000"/>
            <a:ext cx="3165994" cy="141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243"/>
                                        </p:tgtEl>
                                        <p:attrNameLst>
                                          <p:attrName>style.visibility</p:attrName>
                                        </p:attrNameLst>
                                      </p:cBhvr>
                                      <p:to>
                                        <p:strVal val="visible"/>
                                      </p:to>
                                    </p:set>
                                    <p:animEffect transition="in" filter="wipe(left)">
                                      <p:cBhvr>
                                        <p:cTn id="24" dur="500"/>
                                        <p:tgtEl>
                                          <p:spTgt spid="102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0244"/>
                                        </p:tgtEl>
                                        <p:attrNameLst>
                                          <p:attrName>style.visibility</p:attrName>
                                        </p:attrNameLst>
                                      </p:cBhvr>
                                      <p:to>
                                        <p:strVal val="visible"/>
                                      </p:to>
                                    </p:set>
                                    <p:animEffect transition="in" filter="wipe(left)">
                                      <p:cBhvr>
                                        <p:cTn id="42"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err="1"/>
              <a:t>Splitkernel</a:t>
            </a:r>
            <a:endParaRPr lang="zh-CN" altLang="en-US" dirty="0"/>
          </a:p>
        </p:txBody>
      </p:sp>
      <p:sp>
        <p:nvSpPr>
          <p:cNvPr id="3" name="内容占位符 2"/>
          <p:cNvSpPr>
            <a:spLocks noGrp="1"/>
          </p:cNvSpPr>
          <p:nvPr>
            <p:ph idx="1"/>
          </p:nvPr>
        </p:nvSpPr>
        <p:spPr/>
        <p:txBody>
          <a:bodyPr>
            <a:normAutofit/>
          </a:bodyPr>
          <a:lstStyle/>
          <a:p>
            <a:pPr>
              <a:lnSpc>
                <a:spcPct val="110000"/>
              </a:lnSpc>
              <a:spcBef>
                <a:spcPts val="0"/>
              </a:spcBef>
            </a:pPr>
            <a:r>
              <a:rPr lang="en-US" altLang="zh-CN" dirty="0">
                <a:latin typeface="Times New Roman" panose="02020603050405020304" pitchFamily="18" charset="0"/>
              </a:rPr>
              <a:t>Benefits</a:t>
            </a:r>
            <a:endParaRPr lang="en-US" altLang="zh-CN" dirty="0">
              <a:latin typeface="Times New Roman" panose="02020603050405020304" pitchFamily="18" charset="0"/>
            </a:endParaRPr>
          </a:p>
          <a:p>
            <a:pPr lvl="1">
              <a:lnSpc>
                <a:spcPct val="110000"/>
              </a:lnSpc>
              <a:spcBef>
                <a:spcPts val="0"/>
              </a:spcBef>
            </a:pPr>
            <a:endParaRPr lang="en-US" altLang="zh-CN" dirty="0">
              <a:latin typeface="Times New Roman" panose="02020603050405020304" pitchFamily="18" charset="0"/>
            </a:endParaRPr>
          </a:p>
          <a:p>
            <a:pPr lvl="1">
              <a:lnSpc>
                <a:spcPct val="110000"/>
              </a:lnSpc>
              <a:spcBef>
                <a:spcPts val="0"/>
              </a:spcBef>
            </a:pPr>
            <a:endParaRPr lang="en-US" altLang="zh-CN" dirty="0">
              <a:latin typeface="Times New Roman" panose="02020603050405020304" pitchFamily="18" charset="0"/>
            </a:endParaRPr>
          </a:p>
          <a:p>
            <a:pPr lvl="1">
              <a:lnSpc>
                <a:spcPct val="110000"/>
              </a:lnSpc>
              <a:spcBef>
                <a:spcPts val="0"/>
              </a:spcBef>
            </a:pPr>
            <a:endParaRPr lang="en-US" altLang="zh-CN" dirty="0">
              <a:latin typeface="Times New Roman" panose="02020603050405020304" pitchFamily="18" charset="0"/>
            </a:endParaRPr>
          </a:p>
          <a:p>
            <a:pPr>
              <a:lnSpc>
                <a:spcPct val="110000"/>
              </a:lnSpc>
              <a:spcBef>
                <a:spcPts val="0"/>
              </a:spcBef>
            </a:pPr>
            <a:r>
              <a:rPr lang="en-US" altLang="zh-CN" dirty="0">
                <a:latin typeface="Times New Roman" panose="02020603050405020304" pitchFamily="18" charset="0"/>
              </a:rPr>
              <a:t>No operating system supports this kind of hardware architecture.</a:t>
            </a:r>
            <a:endParaRPr lang="en-US" altLang="zh-CN" dirty="0">
              <a:latin typeface="Times New Roman" panose="02020603050405020304" pitchFamily="18" charset="0"/>
            </a:endParaRPr>
          </a:p>
          <a:p>
            <a:pPr>
              <a:lnSpc>
                <a:spcPct val="110000"/>
              </a:lnSpc>
              <a:spcBef>
                <a:spcPts val="0"/>
              </a:spcBef>
            </a:pPr>
            <a:r>
              <a:rPr lang="en-US" altLang="zh-CN" dirty="0" err="1">
                <a:solidFill>
                  <a:srgbClr val="0000FF"/>
                </a:solidFill>
                <a:latin typeface="Times New Roman" panose="02020603050405020304" pitchFamily="18" charset="0"/>
              </a:rPr>
              <a:t>LegoOS</a:t>
            </a:r>
            <a:r>
              <a:rPr lang="en-US" altLang="zh-CN" dirty="0">
                <a:solidFill>
                  <a:srgbClr val="0000FF"/>
                </a:solidFill>
                <a:latin typeface="Times New Roman" panose="02020603050405020304" pitchFamily="18" charset="0"/>
              </a:rPr>
              <a:t>: A Disseminated, Distributed OS for Hardware Resource Disaggregation</a:t>
            </a:r>
            <a:br>
              <a:rPr lang="en-US" altLang="zh-CN" dirty="0">
                <a:solidFill>
                  <a:srgbClr val="0000FF"/>
                </a:solidFill>
                <a:latin typeface="Times New Roman" panose="02020603050405020304" pitchFamily="18" charset="0"/>
              </a:rPr>
            </a:br>
            <a:r>
              <a:rPr lang="en-US" altLang="zh-CN" sz="2600" dirty="0">
                <a:solidFill>
                  <a:srgbClr val="0000FF"/>
                </a:solidFill>
              </a:rPr>
              <a:t>(</a:t>
            </a:r>
            <a:r>
              <a:rPr lang="en-US" altLang="zh-CN" sz="2600" b="0" dirty="0" err="1">
                <a:solidFill>
                  <a:srgbClr val="0000FF"/>
                </a:solidFill>
              </a:rPr>
              <a:t>Yizhou</a:t>
            </a:r>
            <a:r>
              <a:rPr lang="en-US" altLang="zh-CN" sz="2600" b="0" dirty="0">
                <a:solidFill>
                  <a:srgbClr val="0000FF"/>
                </a:solidFill>
              </a:rPr>
              <a:t> Shan, </a:t>
            </a:r>
            <a:r>
              <a:rPr lang="en-US" altLang="zh-CN" sz="2600" b="0" dirty="0" err="1">
                <a:solidFill>
                  <a:srgbClr val="0000FF"/>
                </a:solidFill>
              </a:rPr>
              <a:t>Yutong</a:t>
            </a:r>
            <a:r>
              <a:rPr lang="en-US" altLang="zh-CN" sz="2600" b="0" dirty="0">
                <a:solidFill>
                  <a:srgbClr val="0000FF"/>
                </a:solidFill>
              </a:rPr>
              <a:t> Huang, </a:t>
            </a:r>
            <a:r>
              <a:rPr lang="en-US" altLang="zh-CN" sz="2600" b="0" dirty="0" err="1">
                <a:solidFill>
                  <a:srgbClr val="0000FF"/>
                </a:solidFill>
              </a:rPr>
              <a:t>Yilun</a:t>
            </a:r>
            <a:r>
              <a:rPr lang="en-US" altLang="zh-CN" sz="2600" b="0" dirty="0">
                <a:solidFill>
                  <a:srgbClr val="0000FF"/>
                </a:solidFill>
              </a:rPr>
              <a:t> Chen, and </a:t>
            </a:r>
            <a:r>
              <a:rPr lang="en-US" altLang="zh-CN" sz="2600" b="0" dirty="0" err="1">
                <a:solidFill>
                  <a:srgbClr val="0000FF"/>
                </a:solidFill>
              </a:rPr>
              <a:t>Yiying</a:t>
            </a:r>
            <a:r>
              <a:rPr lang="en-US" altLang="zh-CN" sz="2600" b="0" dirty="0">
                <a:solidFill>
                  <a:srgbClr val="0000FF"/>
                </a:solidFill>
              </a:rPr>
              <a:t> Zhang, </a:t>
            </a:r>
            <a:r>
              <a:rPr lang="en-US" altLang="zh-CN" sz="2600" b="0" i="1" dirty="0">
                <a:solidFill>
                  <a:srgbClr val="0000FF"/>
                </a:solidFill>
              </a:rPr>
              <a:t>Purdue University</a:t>
            </a:r>
            <a:r>
              <a:rPr lang="en-US" altLang="zh-CN" sz="2600" dirty="0">
                <a:solidFill>
                  <a:srgbClr val="0000FF"/>
                </a:solidFill>
              </a:rPr>
              <a:t>)</a:t>
            </a:r>
            <a:endParaRPr lang="en-US" altLang="zh-CN" sz="2600" dirty="0">
              <a:solidFill>
                <a:srgbClr val="0000FF"/>
              </a:solidFill>
            </a:endParaRPr>
          </a:p>
          <a:p>
            <a:pPr lvl="1">
              <a:lnSpc>
                <a:spcPct val="110000"/>
              </a:lnSpc>
              <a:spcBef>
                <a:spcPts val="0"/>
              </a:spcBef>
            </a:pPr>
            <a:r>
              <a:rPr lang="en-US" altLang="zh-CN" dirty="0">
                <a:latin typeface="Times New Roman" panose="02020603050405020304" pitchFamily="18" charset="0"/>
              </a:rPr>
              <a:t>Split OS functions into monitors</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Run each monitor at h/w device</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Network messaging across non-coherent components</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Distributed resource mgmt. and failure handling</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112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63730" y="1088741"/>
            <a:ext cx="4942560" cy="1323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500"/>
                                        <p:tgtEl>
                                          <p:spTgt spid="112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500"/>
                                        <p:tgtEl>
                                          <p:spTgt spid="3">
                                            <p:txEl>
                                              <p:pRg st="8" end="8"/>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left)">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err="1"/>
              <a:t>Splitkernel</a:t>
            </a:r>
            <a:endParaRPr lang="zh-CN" altLang="en-US" dirty="0"/>
          </a:p>
        </p:txBody>
      </p:sp>
      <p:sp>
        <p:nvSpPr>
          <p:cNvPr id="3" name="内容占位符 2"/>
          <p:cNvSpPr>
            <a:spLocks noGrp="1"/>
          </p:cNvSpPr>
          <p:nvPr>
            <p:ph idx="1"/>
          </p:nvPr>
        </p:nvSpPr>
        <p:spPr>
          <a:xfrm>
            <a:off x="360000" y="4284095"/>
            <a:ext cx="11556000" cy="2339640"/>
          </a:xfrm>
        </p:spPr>
        <p:txBody>
          <a:bodyPr>
            <a:normAutofit/>
          </a:bodyPr>
          <a:lstStyle/>
          <a:p>
            <a:r>
              <a:rPr lang="en-US" altLang="zh-CN" dirty="0">
                <a:latin typeface="Times New Roman" panose="02020603050405020304" pitchFamily="18" charset="0"/>
              </a:rPr>
              <a:t>Hardware resource disaggregation is promising for future datacenters.</a:t>
            </a:r>
            <a:endParaRPr lang="en-US" altLang="zh-CN" dirty="0">
              <a:latin typeface="Times New Roman" panose="02020603050405020304" pitchFamily="18" charset="0"/>
            </a:endParaRPr>
          </a:p>
          <a:p>
            <a:r>
              <a:rPr lang="en-US" altLang="zh-CN" dirty="0">
                <a:latin typeface="Times New Roman" panose="02020603050405020304" pitchFamily="18" charset="0"/>
              </a:rPr>
              <a:t>The </a:t>
            </a:r>
            <a:r>
              <a:rPr lang="en-US" altLang="zh-CN" dirty="0" err="1">
                <a:latin typeface="Times New Roman" panose="02020603050405020304" pitchFamily="18" charset="0"/>
              </a:rPr>
              <a:t>splitkernel</a:t>
            </a:r>
            <a:r>
              <a:rPr lang="en-US" altLang="zh-CN" dirty="0">
                <a:latin typeface="Times New Roman" panose="02020603050405020304" pitchFamily="18" charset="0"/>
              </a:rPr>
              <a:t> architecture and </a:t>
            </a:r>
            <a:r>
              <a:rPr lang="en-US" altLang="zh-CN" dirty="0" err="1">
                <a:latin typeface="Times New Roman" panose="02020603050405020304" pitchFamily="18" charset="0"/>
              </a:rPr>
              <a:t>LegoOS</a:t>
            </a:r>
            <a:r>
              <a:rPr lang="en-US" altLang="zh-CN" dirty="0">
                <a:latin typeface="Times New Roman" panose="02020603050405020304" pitchFamily="18" charset="0"/>
              </a:rPr>
              <a:t> demonstrate the feasibility of resource disaggregation.</a:t>
            </a:r>
            <a:endParaRPr lang="en-US" altLang="zh-CN" dirty="0">
              <a:latin typeface="Times New Roman" panose="02020603050405020304" pitchFamily="18" charset="0"/>
            </a:endParaRPr>
          </a:p>
          <a:p>
            <a:r>
              <a:rPr lang="en-US" altLang="zh-CN" dirty="0">
                <a:latin typeface="Times New Roman" panose="02020603050405020304" pitchFamily="18" charset="0"/>
              </a:rPr>
              <a:t>Great potentials, but many unsolved challenges.</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1285" y="998732"/>
            <a:ext cx="5400000" cy="2940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五边形 6">
            <a:hlinkClick r:id="rId2" action="ppaction://hlinksldjump"/>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solidFill>
            <a:srgbClr val="002060"/>
          </a:solidFill>
        </p:spPr>
        <p:txBody>
          <a:bodyPr/>
          <a:lstStyle/>
          <a:p>
            <a:r>
              <a:rPr lang="zh-CN" altLang="en-US" dirty="0"/>
              <a:t>命令组合运算</a:t>
            </a:r>
            <a:endParaRPr lang="zh-CN" altLang="en-US" dirty="0"/>
          </a:p>
        </p:txBody>
      </p:sp>
      <p:sp>
        <p:nvSpPr>
          <p:cNvPr id="206851" name="Rectangle 3"/>
          <p:cNvSpPr>
            <a:spLocks noGrp="1" noChangeArrowheads="1"/>
          </p:cNvSpPr>
          <p:nvPr>
            <p:ph sz="half" idx="1"/>
          </p:nvPr>
        </p:nvSpPr>
        <p:spPr/>
        <p:txBody>
          <a:bodyPr/>
          <a:lstStyle/>
          <a:p>
            <a:pPr>
              <a:lnSpc>
                <a:spcPct val="90000"/>
              </a:lnSpc>
            </a:pPr>
            <a:r>
              <a:rPr lang="en-US" altLang="zh-CN" dirty="0">
                <a:latin typeface="Times New Roman" panose="02020603050405020304" pitchFamily="18" charset="0"/>
              </a:rPr>
              <a:t>&amp; </a:t>
            </a:r>
            <a:r>
              <a:rPr lang="zh-CN" altLang="en-US" dirty="0">
                <a:latin typeface="Times New Roman" panose="02020603050405020304" pitchFamily="18" charset="0"/>
              </a:rPr>
              <a:t>命令分隔符</a:t>
            </a:r>
            <a:endParaRPr lang="zh-CN" altLang="en-US" dirty="0">
              <a:latin typeface="Times New Roman" panose="02020603050405020304" pitchFamily="18" charset="0"/>
            </a:endParaRPr>
          </a:p>
          <a:p>
            <a:pPr lvl="1">
              <a:lnSpc>
                <a:spcPct val="90000"/>
              </a:lnSpc>
            </a:pPr>
            <a:r>
              <a:rPr lang="en-US" altLang="zh-CN" dirty="0">
                <a:latin typeface="Times New Roman" panose="02020603050405020304" pitchFamily="18" charset="0"/>
              </a:rPr>
              <a:t>cmd1 &amp; cmd2</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&amp;&amp; </a:t>
            </a:r>
            <a:r>
              <a:rPr lang="zh-CN" altLang="en-US" dirty="0">
                <a:latin typeface="Times New Roman" panose="02020603050405020304" pitchFamily="18" charset="0"/>
              </a:rPr>
              <a:t>若前面的命令成功，则执行后面的命令</a:t>
            </a:r>
            <a:endParaRPr lang="zh-CN" altLang="en-US" dirty="0">
              <a:latin typeface="Times New Roman" panose="02020603050405020304" pitchFamily="18" charset="0"/>
            </a:endParaRPr>
          </a:p>
          <a:p>
            <a:pPr lvl="1">
              <a:lnSpc>
                <a:spcPct val="90000"/>
              </a:lnSpc>
            </a:pPr>
            <a:r>
              <a:rPr lang="en-US" altLang="zh-CN" dirty="0">
                <a:latin typeface="Times New Roman" panose="02020603050405020304" pitchFamily="18" charset="0"/>
              </a:rPr>
              <a:t>cmd1 &amp;&amp; cmd2</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 </a:t>
            </a:r>
            <a:r>
              <a:rPr lang="zh-CN" altLang="en-US" dirty="0">
                <a:latin typeface="Times New Roman" panose="02020603050405020304" pitchFamily="18" charset="0"/>
              </a:rPr>
              <a:t>若前面的命令失败，则执行后面的命令</a:t>
            </a:r>
            <a:endParaRPr lang="zh-CN" altLang="en-US" dirty="0">
              <a:latin typeface="Times New Roman" panose="02020603050405020304" pitchFamily="18" charset="0"/>
            </a:endParaRPr>
          </a:p>
          <a:p>
            <a:pPr lvl="1">
              <a:lnSpc>
                <a:spcPct val="90000"/>
              </a:lnSpc>
            </a:pPr>
            <a:r>
              <a:rPr lang="en-US" altLang="zh-CN" dirty="0">
                <a:latin typeface="Times New Roman" panose="02020603050405020304" pitchFamily="18" charset="0"/>
              </a:rPr>
              <a:t>cmd1 || cmd2</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 </a:t>
            </a:r>
            <a:r>
              <a:rPr lang="zh-CN" altLang="en-US" dirty="0">
                <a:latin typeface="Times New Roman" panose="02020603050405020304" pitchFamily="18" charset="0"/>
              </a:rPr>
              <a:t>命令分组或嵌套</a:t>
            </a:r>
            <a:endParaRPr lang="zh-CN" altLang="en-US" dirty="0">
              <a:latin typeface="Times New Roman" panose="02020603050405020304" pitchFamily="18" charset="0"/>
            </a:endParaRPr>
          </a:p>
          <a:p>
            <a:pPr lvl="1">
              <a:lnSpc>
                <a:spcPct val="90000"/>
              </a:lnSpc>
            </a:pPr>
            <a:r>
              <a:rPr lang="en-US" altLang="zh-CN" dirty="0">
                <a:latin typeface="Times New Roman" panose="02020603050405020304" pitchFamily="18" charset="0"/>
              </a:rPr>
              <a:t>cmd1 || (cmd2 &amp; cmd3)</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 </a:t>
            </a:r>
            <a:r>
              <a:rPr lang="zh-CN" altLang="en-US" dirty="0">
                <a:latin typeface="Times New Roman" panose="02020603050405020304" pitchFamily="18" charset="0"/>
              </a:rPr>
              <a:t>命令参数分隔符</a:t>
            </a:r>
            <a:endParaRPr lang="zh-CN" altLang="en-US" dirty="0">
              <a:latin typeface="Times New Roman" panose="02020603050405020304" pitchFamily="18" charset="0"/>
            </a:endParaRPr>
          </a:p>
          <a:p>
            <a:pPr lvl="1">
              <a:lnSpc>
                <a:spcPct val="90000"/>
              </a:lnSpc>
            </a:pPr>
            <a:r>
              <a:rPr lang="en-US" altLang="zh-CN" dirty="0" err="1">
                <a:latin typeface="Times New Roman" panose="02020603050405020304" pitchFamily="18" charset="0"/>
              </a:rPr>
              <a:t>cmd</a:t>
            </a:r>
            <a:r>
              <a:rPr lang="en-US" altLang="zh-CN" dirty="0">
                <a:latin typeface="Times New Roman" panose="02020603050405020304" pitchFamily="18" charset="0"/>
              </a:rPr>
              <a:t> param1;param2</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r>
              <a:rPr lang="zh-CN" altLang="en-US" dirty="0">
                <a:latin typeface="Times New Roman" panose="02020603050405020304" pitchFamily="18" charset="0"/>
              </a:rPr>
              <a:t>直接在命令行输入命令</a:t>
            </a:r>
            <a:endParaRPr lang="zh-CN" altLang="en-US" dirty="0">
              <a:latin typeface="Times New Roman" panose="02020603050405020304" pitchFamily="18" charset="0"/>
            </a:endParaRPr>
          </a:p>
          <a:p>
            <a:pPr lvl="1"/>
            <a:r>
              <a:rPr lang="zh-CN" altLang="en-US" dirty="0">
                <a:latin typeface="Times New Roman" panose="02020603050405020304" pitchFamily="18" charset="0"/>
              </a:rPr>
              <a:t>运行</a:t>
            </a:r>
            <a:r>
              <a:rPr lang="en-US" altLang="zh-CN" dirty="0">
                <a:latin typeface="Times New Roman" panose="02020603050405020304" pitchFamily="18" charset="0"/>
              </a:rPr>
              <a:t>cmd.exe</a:t>
            </a:r>
            <a:r>
              <a:rPr lang="zh-CN" altLang="en-US" dirty="0">
                <a:latin typeface="Times New Roman" panose="02020603050405020304" pitchFamily="18" charset="0"/>
              </a:rPr>
              <a:t>进入命令行界面</a:t>
            </a:r>
            <a:endParaRPr lang="zh-CN" altLang="en-US" dirty="0">
              <a:latin typeface="Times New Roman" panose="02020603050405020304" pitchFamily="18" charset="0"/>
            </a:endParaRPr>
          </a:p>
          <a:p>
            <a:pPr lvl="1"/>
            <a:r>
              <a:rPr lang="zh-CN" altLang="en-US" dirty="0">
                <a:latin typeface="Times New Roman" panose="02020603050405020304" pitchFamily="18" charset="0"/>
              </a:rPr>
              <a:t>在命令行提示符下输入命令</a:t>
            </a:r>
            <a:endParaRPr lang="zh-CN" altLang="en-US" dirty="0">
              <a:latin typeface="Times New Roman" panose="02020603050405020304" pitchFamily="18" charset="0"/>
            </a:endParaRPr>
          </a:p>
          <a:p>
            <a:r>
              <a:rPr lang="zh-CN" altLang="en-US" dirty="0">
                <a:latin typeface="Times New Roman" panose="02020603050405020304" pitchFamily="18" charset="0"/>
              </a:rPr>
              <a:t>编制批处理文件</a:t>
            </a:r>
            <a:endParaRPr lang="zh-CN" altLang="en-US" dirty="0">
              <a:latin typeface="Times New Roman" panose="02020603050405020304" pitchFamily="18" charset="0"/>
            </a:endParaRPr>
          </a:p>
          <a:p>
            <a:pPr lvl="1"/>
            <a:r>
              <a:rPr lang="zh-CN" altLang="en-US" dirty="0">
                <a:latin typeface="Times New Roman" panose="02020603050405020304" pitchFamily="18" charset="0"/>
              </a:rPr>
              <a:t>扩展名为</a:t>
            </a:r>
            <a:r>
              <a:rPr lang="en-US" altLang="zh-CN" dirty="0">
                <a:latin typeface="Times New Roman" panose="02020603050405020304" pitchFamily="18" charset="0"/>
              </a:rPr>
              <a:t>.bat</a:t>
            </a:r>
            <a:r>
              <a:rPr lang="zh-CN" altLang="en-US" dirty="0">
                <a:latin typeface="Times New Roman" panose="02020603050405020304" pitchFamily="18" charset="0"/>
              </a:rPr>
              <a:t>或</a:t>
            </a:r>
            <a:r>
              <a:rPr lang="en-US" altLang="zh-CN" dirty="0">
                <a:latin typeface="Times New Roman" panose="02020603050405020304" pitchFamily="18" charset="0"/>
              </a:rPr>
              <a:t>.</a:t>
            </a:r>
            <a:r>
              <a:rPr lang="en-US" altLang="zh-CN" dirty="0" err="1">
                <a:latin typeface="Times New Roman" panose="02020603050405020304" pitchFamily="18" charset="0"/>
              </a:rPr>
              <a:t>cmd</a:t>
            </a:r>
            <a:r>
              <a:rPr lang="zh-CN" altLang="en-US" dirty="0">
                <a:latin typeface="Times New Roman" panose="02020603050405020304" pitchFamily="18" charset="0"/>
              </a:rPr>
              <a:t>的文本文件</a:t>
            </a:r>
            <a:endParaRPr lang="zh-CN" altLang="en-US" dirty="0">
              <a:latin typeface="Times New Roman" panose="02020603050405020304" pitchFamily="18" charset="0"/>
            </a:endParaRPr>
          </a:p>
          <a:p>
            <a:pPr lvl="1"/>
            <a:r>
              <a:rPr lang="zh-CN" altLang="en-US" dirty="0">
                <a:latin typeface="Times New Roman" panose="02020603050405020304" pitchFamily="18" charset="0"/>
              </a:rPr>
              <a:t>在命令行提示符下输入批处理文件名</a:t>
            </a:r>
            <a:endParaRPr lang="zh-CN" altLang="en-US" dirty="0">
              <a:latin typeface="Times New Roman" panose="02020603050405020304" pitchFamily="18" charset="0"/>
            </a:endParaRPr>
          </a:p>
          <a:p>
            <a:r>
              <a:rPr lang="zh-CN" altLang="en-US" dirty="0">
                <a:latin typeface="Times New Roman" panose="02020603050405020304" pitchFamily="18" charset="0"/>
              </a:rPr>
              <a:t>批处理文件可以带有参数</a:t>
            </a:r>
            <a:endParaRPr lang="zh-CN" altLang="en-US" dirty="0">
              <a:latin typeface="Times New Roman" panose="02020603050405020304" pitchFamily="18" charset="0"/>
            </a:endParaRPr>
          </a:p>
          <a:p>
            <a:pPr lvl="1"/>
            <a:r>
              <a:rPr lang="en-US" altLang="zh-CN" dirty="0">
                <a:latin typeface="Times New Roman" panose="02020603050405020304" pitchFamily="18" charset="0"/>
              </a:rPr>
              <a:t>% 1</a:t>
            </a:r>
            <a:r>
              <a:rPr lang="zh-CN" altLang="en-US" dirty="0">
                <a:latin typeface="Times New Roman" panose="02020603050405020304" pitchFamily="18" charset="0"/>
              </a:rPr>
              <a:t>表示第一个参数</a:t>
            </a:r>
            <a:endParaRPr lang="zh-CN" altLang="en-US" dirty="0">
              <a:latin typeface="Times New Roman" panose="02020603050405020304" pitchFamily="18" charset="0"/>
            </a:endParaRPr>
          </a:p>
          <a:p>
            <a:endParaRPr lang="zh-CN" altLang="en-US" dirty="0"/>
          </a:p>
        </p:txBody>
      </p:sp>
      <p:sp>
        <p:nvSpPr>
          <p:cNvPr id="6" name="Rectangle 2"/>
          <p:cNvSpPr txBox="1">
            <a:spLocks noChangeArrowheads="1"/>
          </p:cNvSpPr>
          <p:nvPr/>
        </p:nvSpPr>
        <p:spPr bwMode="auto">
          <a:xfrm>
            <a:off x="6096000" y="98630"/>
            <a:ext cx="5830400" cy="720000"/>
          </a:xfrm>
          <a:prstGeom prst="rect">
            <a:avLst/>
          </a:prstGeom>
          <a:solidFill>
            <a:srgbClr val="002060"/>
          </a:solidFill>
          <a:ln w="9525">
            <a:noFill/>
            <a:miter lim="800000"/>
          </a:ln>
        </p:spPr>
        <p:txBody>
          <a:bodyPr vert="horz" wrap="square" lIns="91440" tIns="45720" rIns="91440" bIns="45720" numCol="1" anchor="ctr" anchorCtr="0" compatLnSpc="1"/>
          <a:lstStyle>
            <a:lvl1pPr algn="l" rtl="0" fontAlgn="base">
              <a:spcBef>
                <a:spcPct val="0"/>
              </a:spcBef>
              <a:spcAft>
                <a:spcPct val="0"/>
              </a:spcAft>
              <a:defRPr kumimoji="1" sz="40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2pPr>
            <a:lvl3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3pPr>
            <a:lvl4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4pPr>
            <a:lvl5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9pPr>
          </a:lstStyle>
          <a:p>
            <a:r>
              <a:rPr lang="zh-CN" altLang="en-US" sz="3600" kern="0" dirty="0">
                <a:solidFill>
                  <a:schemeClr val="bg1"/>
                </a:solidFill>
              </a:rPr>
              <a:t>命令的使用</a:t>
            </a:r>
            <a:endParaRPr lang="zh-CN" altLang="en-US" sz="3600" kern="0" dirty="0">
              <a:solidFill>
                <a:schemeClr val="bg1"/>
              </a:solidFill>
            </a:endParaRPr>
          </a:p>
        </p:txBody>
      </p:sp>
      <p:sp>
        <p:nvSpPr>
          <p:cNvPr id="4"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wipe(left)">
                                      <p:cBhvr>
                                        <p:cTn id="7" dur="500"/>
                                        <p:tgtEl>
                                          <p:spTgt spid="2068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6851">
                                            <p:txEl>
                                              <p:pRg st="1" end="1"/>
                                            </p:txEl>
                                          </p:spTgt>
                                        </p:tgtEl>
                                        <p:attrNameLst>
                                          <p:attrName>style.visibility</p:attrName>
                                        </p:attrNameLst>
                                      </p:cBhvr>
                                      <p:to>
                                        <p:strVal val="visible"/>
                                      </p:to>
                                    </p:set>
                                    <p:animEffect transition="in" filter="wipe(left)">
                                      <p:cBhvr>
                                        <p:cTn id="10" dur="500"/>
                                        <p:tgtEl>
                                          <p:spTgt spid="2068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Effect transition="in" filter="wipe(left)">
                                      <p:cBhvr>
                                        <p:cTn id="15" dur="500"/>
                                        <p:tgtEl>
                                          <p:spTgt spid="20685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6851">
                                            <p:txEl>
                                              <p:pRg st="3" end="3"/>
                                            </p:txEl>
                                          </p:spTgt>
                                        </p:tgtEl>
                                        <p:attrNameLst>
                                          <p:attrName>style.visibility</p:attrName>
                                        </p:attrNameLst>
                                      </p:cBhvr>
                                      <p:to>
                                        <p:strVal val="visible"/>
                                      </p:to>
                                    </p:set>
                                    <p:animEffect transition="in" filter="wipe(left)">
                                      <p:cBhvr>
                                        <p:cTn id="18" dur="500"/>
                                        <p:tgtEl>
                                          <p:spTgt spid="20685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6851">
                                            <p:txEl>
                                              <p:pRg st="4" end="4"/>
                                            </p:txEl>
                                          </p:spTgt>
                                        </p:tgtEl>
                                        <p:attrNameLst>
                                          <p:attrName>style.visibility</p:attrName>
                                        </p:attrNameLst>
                                      </p:cBhvr>
                                      <p:to>
                                        <p:strVal val="visible"/>
                                      </p:to>
                                    </p:set>
                                    <p:animEffect transition="in" filter="wipe(left)">
                                      <p:cBhvr>
                                        <p:cTn id="23" dur="500"/>
                                        <p:tgtEl>
                                          <p:spTgt spid="206851">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6851">
                                            <p:txEl>
                                              <p:pRg st="5" end="5"/>
                                            </p:txEl>
                                          </p:spTgt>
                                        </p:tgtEl>
                                        <p:attrNameLst>
                                          <p:attrName>style.visibility</p:attrName>
                                        </p:attrNameLst>
                                      </p:cBhvr>
                                      <p:to>
                                        <p:strVal val="visible"/>
                                      </p:to>
                                    </p:set>
                                    <p:animEffect transition="in" filter="wipe(left)">
                                      <p:cBhvr>
                                        <p:cTn id="26" dur="500"/>
                                        <p:tgtEl>
                                          <p:spTgt spid="20685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6851">
                                            <p:txEl>
                                              <p:pRg st="6" end="6"/>
                                            </p:txEl>
                                          </p:spTgt>
                                        </p:tgtEl>
                                        <p:attrNameLst>
                                          <p:attrName>style.visibility</p:attrName>
                                        </p:attrNameLst>
                                      </p:cBhvr>
                                      <p:to>
                                        <p:strVal val="visible"/>
                                      </p:to>
                                    </p:set>
                                    <p:animEffect transition="in" filter="wipe(left)">
                                      <p:cBhvr>
                                        <p:cTn id="31" dur="500"/>
                                        <p:tgtEl>
                                          <p:spTgt spid="206851">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6851">
                                            <p:txEl>
                                              <p:pRg st="7" end="7"/>
                                            </p:txEl>
                                          </p:spTgt>
                                        </p:tgtEl>
                                        <p:attrNameLst>
                                          <p:attrName>style.visibility</p:attrName>
                                        </p:attrNameLst>
                                      </p:cBhvr>
                                      <p:to>
                                        <p:strVal val="visible"/>
                                      </p:to>
                                    </p:set>
                                    <p:animEffect transition="in" filter="wipe(left)">
                                      <p:cBhvr>
                                        <p:cTn id="34" dur="500"/>
                                        <p:tgtEl>
                                          <p:spTgt spid="20685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6851">
                                            <p:txEl>
                                              <p:pRg st="8" end="8"/>
                                            </p:txEl>
                                          </p:spTgt>
                                        </p:tgtEl>
                                        <p:attrNameLst>
                                          <p:attrName>style.visibility</p:attrName>
                                        </p:attrNameLst>
                                      </p:cBhvr>
                                      <p:to>
                                        <p:strVal val="visible"/>
                                      </p:to>
                                    </p:set>
                                    <p:animEffect transition="in" filter="wipe(left)">
                                      <p:cBhvr>
                                        <p:cTn id="39" dur="500"/>
                                        <p:tgtEl>
                                          <p:spTgt spid="206851">
                                            <p:txEl>
                                              <p:pRg st="8" end="8"/>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06851">
                                            <p:txEl>
                                              <p:pRg st="9" end="9"/>
                                            </p:txEl>
                                          </p:spTgt>
                                        </p:tgtEl>
                                        <p:attrNameLst>
                                          <p:attrName>style.visibility</p:attrName>
                                        </p:attrNameLst>
                                      </p:cBhvr>
                                      <p:to>
                                        <p:strVal val="visible"/>
                                      </p:to>
                                    </p:set>
                                    <p:animEffect transition="in" filter="wipe(left)">
                                      <p:cBhvr>
                                        <p:cTn id="42" dur="500"/>
                                        <p:tgtEl>
                                          <p:spTgt spid="20685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0" end="0"/>
                                            </p:txEl>
                                          </p:spTgt>
                                        </p:tgtEl>
                                        <p:attrNameLst>
                                          <p:attrName>style.visibility</p:attrName>
                                        </p:attrNameLst>
                                      </p:cBhvr>
                                      <p:to>
                                        <p:strVal val="visible"/>
                                      </p:to>
                                    </p:set>
                                    <p:animEffect transition="in" filter="wipe(left)">
                                      <p:cBhvr>
                                        <p:cTn id="52" dur="500"/>
                                        <p:tgtEl>
                                          <p:spTgt spid="2">
                                            <p:txEl>
                                              <p:pRg st="0" end="0"/>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Effect transition="in" filter="wipe(left)">
                                      <p:cBhvr>
                                        <p:cTn id="55" dur="500"/>
                                        <p:tgtEl>
                                          <p:spTgt spid="2">
                                            <p:txEl>
                                              <p:pRg st="1" end="1"/>
                                            </p:tx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wipe(left)">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wipe(left)">
                                      <p:cBhvr>
                                        <p:cTn id="63" dur="500"/>
                                        <p:tgtEl>
                                          <p:spTgt spid="2">
                                            <p:txEl>
                                              <p:pRg st="3" end="3"/>
                                            </p:txEl>
                                          </p:spTgt>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
                                            <p:txEl>
                                              <p:pRg st="4" end="4"/>
                                            </p:txEl>
                                          </p:spTgt>
                                        </p:tgtEl>
                                        <p:attrNameLst>
                                          <p:attrName>style.visibility</p:attrName>
                                        </p:attrNameLst>
                                      </p:cBhvr>
                                      <p:to>
                                        <p:strVal val="visible"/>
                                      </p:to>
                                    </p:set>
                                    <p:animEffect transition="in" filter="wipe(left)">
                                      <p:cBhvr>
                                        <p:cTn id="66" dur="500"/>
                                        <p:tgtEl>
                                          <p:spTgt spid="2">
                                            <p:txEl>
                                              <p:pRg st="4" end="4"/>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
                                            <p:txEl>
                                              <p:pRg st="5" end="5"/>
                                            </p:txEl>
                                          </p:spTgt>
                                        </p:tgtEl>
                                        <p:attrNameLst>
                                          <p:attrName>style.visibility</p:attrName>
                                        </p:attrNameLst>
                                      </p:cBhvr>
                                      <p:to>
                                        <p:strVal val="visible"/>
                                      </p:to>
                                    </p:set>
                                    <p:animEffect transition="in" filter="wipe(left)">
                                      <p:cBhvr>
                                        <p:cTn id="69" dur="500"/>
                                        <p:tgtEl>
                                          <p:spTgt spid="2">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
                                            <p:txEl>
                                              <p:pRg st="6" end="6"/>
                                            </p:txEl>
                                          </p:spTgt>
                                        </p:tgtEl>
                                        <p:attrNameLst>
                                          <p:attrName>style.visibility</p:attrName>
                                        </p:attrNameLst>
                                      </p:cBhvr>
                                      <p:to>
                                        <p:strVal val="visible"/>
                                      </p:to>
                                    </p:set>
                                    <p:animEffect transition="in" filter="wipe(left)">
                                      <p:cBhvr>
                                        <p:cTn id="74" dur="500"/>
                                        <p:tgtEl>
                                          <p:spTgt spid="2">
                                            <p:txEl>
                                              <p:pRg st="6" end="6"/>
                                            </p:txEl>
                                          </p:spTgt>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
                                            <p:txEl>
                                              <p:pRg st="7" end="7"/>
                                            </p:txEl>
                                          </p:spTgt>
                                        </p:tgtEl>
                                        <p:attrNameLst>
                                          <p:attrName>style.visibility</p:attrName>
                                        </p:attrNameLst>
                                      </p:cBhvr>
                                      <p:to>
                                        <p:strVal val="visible"/>
                                      </p:to>
                                    </p:set>
                                    <p:animEffect transition="in" filter="wipe(left)">
                                      <p:cBhvr>
                                        <p:cTn id="7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P spid="2" grpId="0" build="p"/>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A4: </a:t>
            </a:r>
            <a:r>
              <a:rPr lang="zh-CN" altLang="en-US" dirty="0"/>
              <a:t>国产操作系统调研</a:t>
            </a:r>
            <a:endParaRPr lang="zh-CN" altLang="en-US" dirty="0"/>
          </a:p>
        </p:txBody>
      </p:sp>
      <p:sp>
        <p:nvSpPr>
          <p:cNvPr id="6" name="内容占位符 5"/>
          <p:cNvSpPr>
            <a:spLocks noGrp="1"/>
          </p:cNvSpPr>
          <p:nvPr>
            <p:ph idx="1"/>
          </p:nvPr>
        </p:nvSpPr>
        <p:spPr/>
        <p:txBody>
          <a:bodyPr/>
          <a:lstStyle/>
          <a:p>
            <a:pPr>
              <a:spcBef>
                <a:spcPts val="400"/>
              </a:spcBef>
            </a:pPr>
            <a:r>
              <a:rPr lang="en-US" altLang="zh-CN" sz="2400" dirty="0"/>
              <a:t>2014</a:t>
            </a:r>
            <a:r>
              <a:rPr lang="zh-CN" altLang="zh-CN" sz="2400" dirty="0"/>
              <a:t>年</a:t>
            </a:r>
            <a:r>
              <a:rPr lang="en-US" altLang="zh-CN" sz="2400" dirty="0"/>
              <a:t>4</a:t>
            </a:r>
            <a:r>
              <a:rPr lang="zh-CN" altLang="zh-CN" sz="2400" dirty="0"/>
              <a:t>月</a:t>
            </a:r>
            <a:r>
              <a:rPr lang="en-US" altLang="zh-CN" sz="2400" dirty="0"/>
              <a:t>8</a:t>
            </a:r>
            <a:r>
              <a:rPr lang="zh-CN" altLang="zh-CN" sz="2400" dirty="0"/>
              <a:t>日起，</a:t>
            </a:r>
            <a:r>
              <a:rPr lang="zh-CN" altLang="en-US" sz="2400" dirty="0"/>
              <a:t>微软</a:t>
            </a:r>
            <a:r>
              <a:rPr lang="zh-CN" altLang="zh-CN" sz="2400" dirty="0"/>
              <a:t>停止了对</a:t>
            </a:r>
            <a:r>
              <a:rPr lang="en-US" altLang="zh-CN" sz="2400" dirty="0"/>
              <a:t>Windows XP SP3</a:t>
            </a:r>
            <a:r>
              <a:rPr lang="zh-CN" altLang="zh-CN" sz="2400" dirty="0"/>
              <a:t>提供服务支持，引起了社会和广大用户的广泛关注和对</a:t>
            </a:r>
            <a:r>
              <a:rPr lang="zh-CN" altLang="en-US" sz="2400" dirty="0"/>
              <a:t>信息安全</a:t>
            </a:r>
            <a:r>
              <a:rPr lang="zh-CN" altLang="zh-CN" sz="2400" dirty="0"/>
              <a:t>的担忧。</a:t>
            </a:r>
            <a:endParaRPr lang="en-US" altLang="zh-CN" sz="2400" dirty="0"/>
          </a:p>
          <a:p>
            <a:pPr>
              <a:spcBef>
                <a:spcPts val="400"/>
              </a:spcBef>
            </a:pPr>
            <a:r>
              <a:rPr lang="en-US" altLang="zh-CN" sz="2400" dirty="0"/>
              <a:t>2020</a:t>
            </a:r>
            <a:r>
              <a:rPr lang="zh-CN" altLang="zh-CN" sz="2400" dirty="0"/>
              <a:t>年对</a:t>
            </a:r>
            <a:r>
              <a:rPr lang="en-US" altLang="zh-CN" sz="2400" dirty="0"/>
              <a:t>Windows7</a:t>
            </a:r>
            <a:r>
              <a:rPr lang="zh-CN" altLang="zh-CN" sz="2400" dirty="0"/>
              <a:t>服务支持的终止再一次推动了国产系统的发展。</a:t>
            </a:r>
            <a:endParaRPr lang="en-US" altLang="zh-CN" sz="2400" dirty="0"/>
          </a:p>
          <a:p>
            <a:r>
              <a:rPr lang="zh-CN" altLang="en-US" sz="2400" dirty="0"/>
              <a:t>国内现状</a:t>
            </a:r>
            <a:endParaRPr lang="en-US" altLang="zh-CN" sz="2400" dirty="0"/>
          </a:p>
          <a:p>
            <a:pPr lvl="1"/>
            <a:r>
              <a:rPr lang="en-US" altLang="zh-CN" sz="2200" dirty="0"/>
              <a:t>Windows</a:t>
            </a:r>
            <a:r>
              <a:rPr lang="zh-CN" altLang="en-US" sz="2200" dirty="0"/>
              <a:t>系统占主导地位。</a:t>
            </a:r>
            <a:endParaRPr lang="en-US" altLang="zh-CN" sz="2200" dirty="0"/>
          </a:p>
          <a:p>
            <a:pPr lvl="1"/>
            <a:r>
              <a:rPr lang="zh-CN" altLang="zh-CN" sz="2200" dirty="0"/>
              <a:t>国产</a:t>
            </a:r>
            <a:r>
              <a:rPr lang="en-US" altLang="zh-CN" sz="2200" dirty="0"/>
              <a:t>Linux</a:t>
            </a:r>
            <a:r>
              <a:rPr lang="zh-CN" altLang="zh-CN" sz="2200" dirty="0"/>
              <a:t>操作系统，在易用性等方面基本具备</a:t>
            </a:r>
            <a:r>
              <a:rPr lang="en-US" altLang="zh-CN" sz="2200" dirty="0"/>
              <a:t>windows</a:t>
            </a:r>
            <a:r>
              <a:rPr lang="zh-CN" altLang="zh-CN" sz="2200" dirty="0"/>
              <a:t>替代能力，但还存在</a:t>
            </a:r>
            <a:r>
              <a:rPr lang="zh-CN" altLang="zh-CN" sz="2200" dirty="0">
                <a:solidFill>
                  <a:srgbClr val="0000FF"/>
                </a:solidFill>
              </a:rPr>
              <a:t>生态环境差</a:t>
            </a:r>
            <a:r>
              <a:rPr lang="zh-CN" altLang="zh-CN" sz="2200" dirty="0"/>
              <a:t>等各种问题</a:t>
            </a:r>
            <a:r>
              <a:rPr lang="zh-CN" altLang="en-US" sz="2200" dirty="0"/>
              <a:t>。</a:t>
            </a:r>
            <a:endParaRPr lang="en-US" altLang="zh-CN" sz="2200" dirty="0"/>
          </a:p>
          <a:p>
            <a:pPr lvl="1"/>
            <a:r>
              <a:rPr lang="zh-CN" altLang="zh-CN" sz="2200" dirty="0"/>
              <a:t>鸡生蛋和蛋生鸡的关系，操作系统</a:t>
            </a:r>
            <a:r>
              <a:rPr lang="en-US" altLang="zh-CN" sz="2200" dirty="0"/>
              <a:t> </a:t>
            </a:r>
            <a:r>
              <a:rPr lang="en-US" altLang="zh-CN" sz="2200" dirty="0">
                <a:sym typeface="Wingdings" panose="05000000000000000000" pitchFamily="2" charset="2"/>
              </a:rPr>
              <a:t>&lt;= =&gt;</a:t>
            </a:r>
            <a:r>
              <a:rPr lang="en-US" altLang="zh-CN" sz="2200" dirty="0"/>
              <a:t> </a:t>
            </a:r>
            <a:r>
              <a:rPr lang="zh-CN" altLang="zh-CN" sz="2200" dirty="0"/>
              <a:t>应用</a:t>
            </a:r>
            <a:endParaRPr lang="en-US" altLang="zh-CN" sz="2200" dirty="0"/>
          </a:p>
          <a:p>
            <a:r>
              <a:rPr lang="zh-CN" altLang="en-US" sz="2400" dirty="0"/>
              <a:t>现实意义</a:t>
            </a:r>
            <a:endParaRPr lang="en-US" altLang="zh-CN" sz="2400" dirty="0"/>
          </a:p>
          <a:p>
            <a:pPr lvl="1"/>
            <a:r>
              <a:rPr lang="zh-CN" altLang="zh-CN" sz="2200" dirty="0"/>
              <a:t>操作系统关系到国家的信息安全</a:t>
            </a:r>
            <a:r>
              <a:rPr lang="zh-CN" altLang="en-US" sz="2200" dirty="0"/>
              <a:t>。</a:t>
            </a:r>
            <a:endParaRPr lang="en-US" altLang="zh-CN" sz="2200" dirty="0"/>
          </a:p>
          <a:p>
            <a:pPr lvl="1"/>
            <a:r>
              <a:rPr lang="zh-CN" altLang="zh-CN" sz="2200" dirty="0">
                <a:solidFill>
                  <a:srgbClr val="0000FF"/>
                </a:solidFill>
              </a:rPr>
              <a:t>棱镜事件</a:t>
            </a:r>
            <a:r>
              <a:rPr lang="zh-CN" altLang="zh-CN" sz="2200" dirty="0"/>
              <a:t>的主角斯诺登透露的资料显示，微软公司曾与美国政府合作，帮助美国国家安全局，获得互联网上的加密文件数据</a:t>
            </a:r>
            <a:r>
              <a:rPr lang="zh-CN" altLang="en-US" sz="2200" dirty="0"/>
              <a:t>。</a:t>
            </a:r>
            <a:endParaRPr lang="en-US" altLang="zh-CN" sz="2200" dirty="0"/>
          </a:p>
          <a:p>
            <a:pPr lvl="1"/>
            <a:r>
              <a:rPr lang="zh-CN" altLang="zh-CN" sz="2200" dirty="0"/>
              <a:t>俄罗斯、德国等国家已经推行，在政府部门的电脑中，采用本国的操作系统软件</a:t>
            </a:r>
            <a:r>
              <a:rPr lang="zh-CN" altLang="en-US" sz="2200" dirty="0"/>
              <a:t>。</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国产</a:t>
            </a:r>
            <a:r>
              <a:rPr lang="en-US" altLang="zh-CN" dirty="0"/>
              <a:t>OS</a:t>
            </a:r>
            <a:r>
              <a:rPr lang="zh-CN" altLang="en-US" dirty="0"/>
              <a:t>调研</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latin typeface="Times New Roman" panose="02020603050405020304" pitchFamily="18" charset="0"/>
              </a:rPr>
              <a:t>调查国产</a:t>
            </a:r>
            <a:r>
              <a:rPr lang="en-US" altLang="zh-CN" dirty="0">
                <a:latin typeface="Times New Roman" panose="02020603050405020304" pitchFamily="18" charset="0"/>
              </a:rPr>
              <a:t>OS</a:t>
            </a:r>
            <a:r>
              <a:rPr lang="zh-CN" altLang="en-US" dirty="0">
                <a:latin typeface="Times New Roman" panose="02020603050405020304" pitchFamily="18" charset="0"/>
              </a:rPr>
              <a:t>现状，撰写调研报告：</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概述国产</a:t>
            </a:r>
            <a:r>
              <a:rPr lang="en-US" altLang="zh-CN" dirty="0">
                <a:latin typeface="Times New Roman" panose="02020603050405020304" pitchFamily="18" charset="0"/>
              </a:rPr>
              <a:t>OS</a:t>
            </a:r>
            <a:r>
              <a:rPr lang="zh-CN" altLang="en-US" dirty="0">
                <a:latin typeface="Times New Roman" panose="02020603050405020304" pitchFamily="18" charset="0"/>
              </a:rPr>
              <a:t>的现状、主要产品，</a:t>
            </a:r>
            <a:r>
              <a:rPr lang="zh-CN" altLang="zh-CN" dirty="0">
                <a:latin typeface="Times New Roman" panose="02020603050405020304" pitchFamily="18" charset="0"/>
              </a:rPr>
              <a:t>共同特点</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zh-CN" altLang="zh-CN" dirty="0">
                <a:latin typeface="Times New Roman" panose="02020603050405020304" pitchFamily="18" charset="0"/>
              </a:rPr>
              <a:t>简述</a:t>
            </a:r>
            <a:r>
              <a:rPr lang="en-US" altLang="zh-CN" dirty="0">
                <a:latin typeface="Times New Roman" panose="02020603050405020304" pitchFamily="18" charset="0"/>
              </a:rPr>
              <a:t>Harmony OS</a:t>
            </a:r>
            <a:r>
              <a:rPr lang="zh-CN" altLang="zh-CN" dirty="0">
                <a:latin typeface="Times New Roman" panose="02020603050405020304" pitchFamily="18" charset="0"/>
              </a:rPr>
              <a:t>的基本情况、特点、应用场景；</a:t>
            </a:r>
            <a:endParaRPr lang="zh-CN" altLang="zh-CN" sz="1400" dirty="0"/>
          </a:p>
          <a:p>
            <a:pPr lvl="1"/>
            <a:r>
              <a:rPr lang="zh-CN" altLang="zh-CN" dirty="0">
                <a:latin typeface="Times New Roman" panose="02020603050405020304" pitchFamily="18" charset="0"/>
              </a:rPr>
              <a:t>简述</a:t>
            </a:r>
            <a:r>
              <a:rPr lang="en-US" altLang="zh-CN" dirty="0" err="1">
                <a:latin typeface="Times New Roman" panose="02020603050405020304" pitchFamily="18" charset="0"/>
              </a:rPr>
              <a:t>openEuler</a:t>
            </a:r>
            <a:r>
              <a:rPr lang="zh-CN" altLang="zh-CN" dirty="0">
                <a:latin typeface="Times New Roman" panose="02020603050405020304" pitchFamily="18" charset="0"/>
              </a:rPr>
              <a:t>的基本情况、特点、应用场景；</a:t>
            </a:r>
            <a:endParaRPr lang="zh-CN" altLang="zh-CN" sz="1400" dirty="0"/>
          </a:p>
          <a:p>
            <a:pPr lvl="1"/>
            <a:r>
              <a:rPr lang="zh-CN" altLang="zh-CN" dirty="0">
                <a:latin typeface="Times New Roman" panose="02020603050405020304" pitchFamily="18" charset="0"/>
              </a:rPr>
              <a:t>简述麒麟操作系统的基本情况、特点、应用场景；</a:t>
            </a:r>
            <a:endParaRPr lang="zh-CN" altLang="zh-CN" sz="1400" dirty="0"/>
          </a:p>
          <a:p>
            <a:pPr lvl="1"/>
            <a:r>
              <a:rPr lang="zh-CN" altLang="zh-CN" dirty="0">
                <a:latin typeface="Times New Roman" panose="02020603050405020304" pitchFamily="18" charset="0"/>
              </a:rPr>
              <a:t>简述</a:t>
            </a:r>
            <a:r>
              <a:rPr lang="en-US" altLang="zh-CN" dirty="0">
                <a:latin typeface="Times New Roman" panose="02020603050405020304" pitchFamily="18" charset="0"/>
              </a:rPr>
              <a:t>UOS</a:t>
            </a:r>
            <a:r>
              <a:rPr lang="zh-CN" altLang="zh-CN" dirty="0">
                <a:latin typeface="Times New Roman" panose="02020603050405020304" pitchFamily="18" charset="0"/>
              </a:rPr>
              <a:t>的基本情况、特点、应用场景；</a:t>
            </a:r>
            <a:endParaRPr lang="zh-CN" altLang="zh-CN" sz="1400" dirty="0"/>
          </a:p>
          <a:p>
            <a:pPr lvl="1"/>
            <a:r>
              <a:rPr lang="zh-CN" altLang="zh-CN" dirty="0">
                <a:latin typeface="Times New Roman" panose="02020603050405020304" pitchFamily="18" charset="0"/>
              </a:rPr>
              <a:t>简述</a:t>
            </a:r>
            <a:r>
              <a:rPr lang="en-US" altLang="zh-CN" dirty="0" err="1">
                <a:latin typeface="Times New Roman" panose="02020603050405020304" pitchFamily="18" charset="0"/>
              </a:rPr>
              <a:t>AlioS</a:t>
            </a:r>
            <a:r>
              <a:rPr lang="zh-CN" altLang="zh-CN" dirty="0">
                <a:latin typeface="Times New Roman" panose="02020603050405020304" pitchFamily="18" charset="0"/>
              </a:rPr>
              <a:t>的基本情况、特点、应用场景；</a:t>
            </a:r>
            <a:endParaRPr lang="zh-CN" altLang="zh-CN" sz="1400" dirty="0"/>
          </a:p>
          <a:p>
            <a:pPr lvl="1"/>
            <a:r>
              <a:rPr lang="zh-CN" altLang="zh-CN" dirty="0">
                <a:latin typeface="Times New Roman" panose="02020603050405020304" pitchFamily="18" charset="0"/>
              </a:rPr>
              <a:t>国产操作系统的发展将面临哪些挑战？有哪些机遇？</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列出主要参考文献</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r>
              <a:rPr lang="zh-CN" altLang="en-US" dirty="0">
                <a:latin typeface="Times New Roman" panose="02020603050405020304" pitchFamily="18" charset="0"/>
              </a:rPr>
              <a:t>注意事项及要求</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用自己的语言组织</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写作规范，引用要标明来源</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提交电子版，</a:t>
            </a:r>
            <a:r>
              <a:rPr lang="zh-CN" altLang="en-US" dirty="0"/>
              <a:t>正文内容控制在</a:t>
            </a:r>
            <a:r>
              <a:rPr lang="en-US" altLang="zh-CN" dirty="0">
                <a:latin typeface="Times New Roman" panose="02020603050405020304" pitchFamily="18" charset="0"/>
              </a:rPr>
              <a:t>4</a:t>
            </a:r>
            <a:r>
              <a:rPr lang="zh-CN" altLang="en-US" dirty="0">
                <a:latin typeface="Times New Roman" panose="02020603050405020304" pitchFamily="18" charset="0"/>
              </a:rPr>
              <a:t>页</a:t>
            </a:r>
            <a:r>
              <a:rPr lang="en-US" altLang="zh-CN" dirty="0">
                <a:latin typeface="Times New Roman" panose="02020603050405020304" pitchFamily="18" charset="0"/>
              </a:rPr>
              <a:t>A4</a:t>
            </a:r>
            <a:r>
              <a:rPr lang="zh-CN" altLang="en-US" dirty="0">
                <a:latin typeface="Times New Roman" panose="02020603050405020304" pitchFamily="18" charset="0"/>
              </a:rPr>
              <a:t>左右，最多</a:t>
            </a:r>
            <a:r>
              <a:rPr lang="en-US" altLang="zh-CN" dirty="0">
                <a:latin typeface="Times New Roman" panose="02020603050405020304" pitchFamily="18" charset="0"/>
              </a:rPr>
              <a:t>6</a:t>
            </a:r>
            <a:r>
              <a:rPr lang="zh-CN" altLang="en-US">
                <a:latin typeface="Times New Roman" panose="02020603050405020304" pitchFamily="18" charset="0"/>
              </a:rPr>
              <a:t>页</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
        <p:nvSpPr>
          <p:cNvPr id="5" name="五边形 4">
            <a:hlinkClick r:id="rId1" action="ppaction://hlinksldjump"/>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left)">
                                      <p:cBhvr>
                                        <p:cTn id="36" dur="500"/>
                                        <p:tgtEl>
                                          <p:spTgt spid="3">
                                            <p:txEl>
                                              <p:pRg st="10" end="10"/>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left)">
                                      <p:cBhvr>
                                        <p:cTn id="39" dur="500"/>
                                        <p:tgtEl>
                                          <p:spTgt spid="3">
                                            <p:txEl>
                                              <p:pRg st="11" end="11"/>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left)">
                                      <p:cBhvr>
                                        <p:cTn id="42" dur="500"/>
                                        <p:tgtEl>
                                          <p:spTgt spid="3">
                                            <p:txEl>
                                              <p:pRg st="12" end="12"/>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left)">
                                      <p:cBhvr>
                                        <p:cTn id="45" dur="500"/>
                                        <p:tgtEl>
                                          <p:spTgt spid="3">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solidFill>
            <a:srgbClr val="002060"/>
          </a:solidFill>
        </p:spPr>
        <p:txBody>
          <a:bodyPr/>
          <a:lstStyle/>
          <a:p>
            <a:r>
              <a:rPr lang="zh-CN" altLang="en-US" dirty="0"/>
              <a:t>批处理文件示例</a:t>
            </a:r>
            <a:endParaRPr lang="zh-CN" altLang="en-US" dirty="0"/>
          </a:p>
        </p:txBody>
      </p:sp>
      <p:pic>
        <p:nvPicPr>
          <p:cNvPr id="7" name="图片 6"/>
          <p:cNvPicPr>
            <a:picLocks noChangeAspect="1"/>
          </p:cNvPicPr>
          <p:nvPr/>
        </p:nvPicPr>
        <p:blipFill>
          <a:blip r:embed="rId1"/>
          <a:stretch>
            <a:fillRect/>
          </a:stretch>
        </p:blipFill>
        <p:spPr>
          <a:xfrm>
            <a:off x="1415480" y="998681"/>
            <a:ext cx="3600000" cy="2590500"/>
          </a:xfrm>
          <a:prstGeom prst="rect">
            <a:avLst/>
          </a:prstGeom>
        </p:spPr>
      </p:pic>
      <p:pic>
        <p:nvPicPr>
          <p:cNvPr id="9" name="图片 8"/>
          <p:cNvPicPr>
            <a:picLocks noChangeAspect="1"/>
          </p:cNvPicPr>
          <p:nvPr/>
        </p:nvPicPr>
        <p:blipFill>
          <a:blip r:embed="rId2"/>
          <a:stretch>
            <a:fillRect/>
          </a:stretch>
        </p:blipFill>
        <p:spPr>
          <a:xfrm>
            <a:off x="1415480" y="3759862"/>
            <a:ext cx="3600000" cy="2572100"/>
          </a:xfrm>
          <a:prstGeom prst="rect">
            <a:avLst/>
          </a:prstGeom>
        </p:spPr>
      </p:pic>
      <p:pic>
        <p:nvPicPr>
          <p:cNvPr id="13" name="图片 12"/>
          <p:cNvPicPr>
            <a:picLocks noChangeAspect="1"/>
          </p:cNvPicPr>
          <p:nvPr/>
        </p:nvPicPr>
        <p:blipFill>
          <a:blip r:embed="rId3"/>
          <a:stretch>
            <a:fillRect/>
          </a:stretch>
        </p:blipFill>
        <p:spPr>
          <a:xfrm>
            <a:off x="6591055" y="1427650"/>
            <a:ext cx="3600000" cy="4002700"/>
          </a:xfrm>
          <a:prstGeom prst="rect">
            <a:avLst/>
          </a:prstGeom>
        </p:spPr>
      </p:pic>
      <p:sp>
        <p:nvSpPr>
          <p:cNvPr id="3"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Touchscreen Interfaces</a:t>
            </a:r>
            <a:endParaRPr lang="zh-CN" altLang="en-US" dirty="0"/>
          </a:p>
        </p:txBody>
      </p:sp>
      <p:sp>
        <p:nvSpPr>
          <p:cNvPr id="11267" name="Rectangle 3"/>
          <p:cNvSpPr>
            <a:spLocks noGrp="1" noChangeArrowheads="1"/>
          </p:cNvSpPr>
          <p:nvPr>
            <p:ph sz="half" idx="1"/>
          </p:nvPr>
        </p:nvSpPr>
        <p:spPr>
          <a:xfrm>
            <a:off x="359999" y="1080000"/>
            <a:ext cx="6501085" cy="5400000"/>
          </a:xfrm>
        </p:spPr>
        <p:txBody>
          <a:bodyPr/>
          <a:lstStyle/>
          <a:p>
            <a:r>
              <a:rPr lang="en-US" altLang="zh-CN" dirty="0">
                <a:latin typeface="Times New Roman" panose="02020603050405020304" pitchFamily="18" charset="0"/>
              </a:rPr>
              <a:t>Touchscreen devices require new interfaces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Mouse not possible or not desired</a:t>
            </a:r>
            <a:endParaRPr lang="en-US" altLang="zh-CN" dirty="0">
              <a:latin typeface="Times New Roman" panose="02020603050405020304" pitchFamily="18" charset="0"/>
            </a:endParaRPr>
          </a:p>
          <a:p>
            <a:pPr lvl="1"/>
            <a:r>
              <a:rPr lang="en-US" altLang="zh-CN" dirty="0">
                <a:latin typeface="Times New Roman" panose="02020603050405020304" pitchFamily="18" charset="0"/>
              </a:rPr>
              <a:t>Actions and selection based on gestures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Virtual keyboard for text entry</a:t>
            </a:r>
            <a:endParaRPr lang="en-US" altLang="zh-CN" dirty="0">
              <a:latin typeface="Times New Roman" panose="02020603050405020304" pitchFamily="18" charset="0"/>
            </a:endParaRPr>
          </a:p>
          <a:p>
            <a:pPr>
              <a:buFont typeface="Wingdings" panose="05000000000000000000" pitchFamily="2" charset="2"/>
              <a:buChar char="n"/>
            </a:pPr>
            <a:r>
              <a:rPr lang="en-US" altLang="zh-CN" dirty="0">
                <a:latin typeface="Times New Roman" panose="02020603050405020304" pitchFamily="18" charset="0"/>
              </a:rPr>
              <a:t>Voice commands.</a:t>
            </a:r>
            <a:endParaRPr lang="en-US" altLang="zh-CN" dirty="0">
              <a:latin typeface="Times New Roman" panose="02020603050405020304" pitchFamily="18" charset="0"/>
            </a:endParaRPr>
          </a:p>
          <a:p>
            <a:pPr>
              <a:buFont typeface="Monotype Sorts" pitchFamily="-84" charset="2"/>
              <a:buNone/>
            </a:pP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p:txBody>
      </p:sp>
      <p:pic>
        <p:nvPicPr>
          <p:cNvPr id="7" name="Picture 2"/>
          <p:cNvPicPr>
            <a:picLocks noGrp="1" noChangeAspect="1" noChangeArrowheads="1"/>
          </p:cNvPicPr>
          <p:nvPr>
            <p:ph sz="half" idx="2"/>
          </p:nvPr>
        </p:nvPicPr>
        <p:blipFill>
          <a:blip r:embed="rId1" cstate="print">
            <a:extLst>
              <a:ext uri="{28A0092B-C50C-407E-A947-70E740481C1C}">
                <a14:useLocalDpi xmlns:a14="http://schemas.microsoft.com/office/drawing/2010/main" val="0"/>
              </a:ext>
            </a:extLst>
          </a:blip>
          <a:stretch>
            <a:fillRect/>
          </a:stretch>
        </p:blipFill>
        <p:spPr bwMode="auto">
          <a:xfrm>
            <a:off x="7837500" y="1167765"/>
            <a:ext cx="2493938" cy="5403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云形 7">
            <a:hlinkClick r:id="rId2" action="ppaction://hlinksldjump"/>
          </p:cNvPr>
          <p:cNvSpPr/>
          <p:nvPr/>
        </p:nvSpPr>
        <p:spPr bwMode="auto">
          <a:xfrm>
            <a:off x="1860562" y="4698000"/>
            <a:ext cx="2880000" cy="108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2000" b="1" dirty="0">
                <a:latin typeface="楷体" panose="02010609060101010101" pitchFamily="49" charset="-122"/>
                <a:ea typeface="楷体" panose="02010609060101010101" pitchFamily="49" charset="-122"/>
              </a:rPr>
              <a:t>A1: </a:t>
            </a:r>
            <a:r>
              <a:rPr lang="zh-CN" altLang="en-US" sz="2000" b="1" dirty="0">
                <a:latin typeface="楷体" panose="02010609060101010101" pitchFamily="49" charset="-122"/>
                <a:ea typeface="楷体" panose="02010609060101010101" pitchFamily="49" charset="-122"/>
              </a:rPr>
              <a:t>中文</a:t>
            </a:r>
            <a:r>
              <a:rPr lang="en-US" altLang="zh-CN" sz="2000" b="1" dirty="0">
                <a:ea typeface="黑体" panose="02010609060101010101" pitchFamily="2" charset="-122"/>
              </a:rPr>
              <a:t>UI?</a:t>
            </a:r>
            <a:endParaRPr lang="en-US" altLang="zh-CN" sz="2000" b="1" dirty="0">
              <a:ea typeface="黑体" panose="02010609060101010101" pitchFamily="2" charset="-122"/>
            </a:endParaRPr>
          </a:p>
          <a:p>
            <a:pPr algn="ctr"/>
            <a:r>
              <a:rPr lang="en-US" altLang="zh-CN" sz="2000" b="1" dirty="0">
                <a:ea typeface="黑体" panose="02010609060101010101" pitchFamily="2" charset="-122"/>
              </a:rPr>
              <a:t>Other UI?</a:t>
            </a:r>
            <a:endParaRPr lang="zh-CN" altLang="en-US" sz="2000" b="1" dirty="0">
              <a:ea typeface="黑体" panose="02010609060101010101" pitchFamily="2" charset="-122"/>
            </a:endParaRPr>
          </a:p>
        </p:txBody>
      </p:sp>
      <p:sp>
        <p:nvSpPr>
          <p:cNvPr id="5"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System Calls</a:t>
            </a:r>
            <a:endParaRPr lang="zh-CN" altLang="en-US" dirty="0"/>
          </a:p>
        </p:txBody>
      </p:sp>
      <p:sp>
        <p:nvSpPr>
          <p:cNvPr id="3" name="内容占位符 2"/>
          <p:cNvSpPr>
            <a:spLocks noGrp="1"/>
          </p:cNvSpPr>
          <p:nvPr>
            <p:ph idx="1"/>
          </p:nvPr>
        </p:nvSpPr>
        <p:spPr/>
        <p:txBody>
          <a:bodyPr/>
          <a:lstStyle/>
          <a:p>
            <a:r>
              <a:rPr lang="en-US" altLang="zh-CN" dirty="0">
                <a:solidFill>
                  <a:srgbClr val="0000FF"/>
                </a:solidFill>
                <a:latin typeface="Times New Roman" panose="02020603050405020304" pitchFamily="18" charset="0"/>
              </a:rPr>
              <a:t>Programming interface to the services provided by the OS.</a:t>
            </a:r>
            <a:endParaRPr lang="en-US" altLang="zh-CN" dirty="0">
              <a:solidFill>
                <a:srgbClr val="0000FF"/>
              </a:solidFill>
              <a:latin typeface="Times New Roman" panose="02020603050405020304" pitchFamily="18" charset="0"/>
            </a:endParaRPr>
          </a:p>
          <a:p>
            <a:r>
              <a:rPr lang="en-US" altLang="zh-CN" dirty="0">
                <a:latin typeface="Times New Roman" panose="02020603050405020304" pitchFamily="18" charset="0"/>
              </a:rPr>
              <a:t>Example of using system calls: </a:t>
            </a:r>
            <a:br>
              <a:rPr lang="en-US" altLang="zh-CN" dirty="0">
                <a:latin typeface="Times New Roman" panose="02020603050405020304" pitchFamily="18" charset="0"/>
              </a:rPr>
            </a:br>
            <a:r>
              <a:rPr lang="en-US" altLang="zh-CN" dirty="0">
                <a:latin typeface="Times New Roman" panose="02020603050405020304" pitchFamily="18" charset="0"/>
              </a:rPr>
              <a:t>writing a simple program to read data from one file and copy them to another file.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Write a message to the console, </a:t>
            </a:r>
            <a:br>
              <a:rPr lang="en-US" altLang="zh-CN" dirty="0">
                <a:latin typeface="Times New Roman" panose="02020603050405020304" pitchFamily="18" charset="0"/>
              </a:rPr>
            </a:br>
            <a:r>
              <a:rPr lang="en-US" altLang="zh-CN" dirty="0">
                <a:latin typeface="Times New Roman" panose="02020603050405020304" pitchFamily="18" charset="0"/>
              </a:rPr>
              <a:t>input the names of the input file and the output file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Get the names of the input/output files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Open the input file, create the output file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Loop: reads from the input file and writes to the output file.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Close both files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Write a message to the console, terminate normally.</a:t>
            </a:r>
            <a:endParaRPr lang="en-US" altLang="zh-CN" dirty="0">
              <a:latin typeface="Times New Roman" panose="02020603050405020304" pitchFamily="18" charset="0"/>
            </a:endParaRPr>
          </a:p>
        </p:txBody>
      </p:sp>
      <p:sp>
        <p:nvSpPr>
          <p:cNvPr id="5" name="灯片编号占位符 4"/>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dirty="0"/>
              <a:t>System call sequence to copy the contents of one file to another file</a:t>
            </a:r>
            <a:endParaRPr lang="zh-CN" altLang="en-US" sz="3000" dirty="0"/>
          </a:p>
        </p:txBody>
      </p:sp>
      <p:pic>
        <p:nvPicPr>
          <p:cNvPr id="7"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2418028" y="1042988"/>
            <a:ext cx="7440082" cy="558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线形标注 1(带强调线) 5"/>
          <p:cNvSpPr/>
          <p:nvPr/>
        </p:nvSpPr>
        <p:spPr bwMode="auto">
          <a:xfrm>
            <a:off x="7671175" y="5094185"/>
            <a:ext cx="2070230" cy="360040"/>
          </a:xfrm>
          <a:prstGeom prst="accentCallout1">
            <a:avLst>
              <a:gd name="adj1" fmla="val 33690"/>
              <a:gd name="adj2" fmla="val -1427"/>
              <a:gd name="adj3" fmla="val 115488"/>
              <a:gd name="adj4" fmla="val -7764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r>
              <a:rPr lang="en-US" altLang="zh-CN" dirty="0"/>
              <a:t>Close input file</a:t>
            </a:r>
            <a:endParaRPr lang="zh-CN" altLang="en-US" dirty="0"/>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zh-CN" dirty="0"/>
              <a:t>System Calls</a:t>
            </a:r>
            <a:endParaRPr lang="en-US" altLang="zh-CN" dirty="0"/>
          </a:p>
        </p:txBody>
      </p:sp>
      <p:sp>
        <p:nvSpPr>
          <p:cNvPr id="200707"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Typically written in a high-level language (C / C++)</a:t>
            </a:r>
            <a:endParaRPr lang="en-US" altLang="zh-CN" dirty="0">
              <a:latin typeface="Times New Roman" panose="02020603050405020304" pitchFamily="18" charset="0"/>
            </a:endParaRPr>
          </a:p>
          <a:p>
            <a:r>
              <a:rPr lang="en-US" altLang="zh-CN" dirty="0">
                <a:latin typeface="Times New Roman" panose="02020603050405020304" pitchFamily="18" charset="0"/>
              </a:rPr>
              <a:t>Mostly accessed by programs via a high-level </a:t>
            </a:r>
            <a:r>
              <a:rPr lang="en-US" altLang="zh-CN" dirty="0">
                <a:solidFill>
                  <a:srgbClr val="0000FF"/>
                </a:solidFill>
                <a:latin typeface="Times New Roman" panose="02020603050405020304" pitchFamily="18" charset="0"/>
              </a:rPr>
              <a:t>Application Program Interface (API)</a:t>
            </a:r>
            <a:r>
              <a:rPr lang="en-US" altLang="zh-CN" dirty="0">
                <a:latin typeface="Times New Roman" panose="02020603050405020304" pitchFamily="18" charset="0"/>
              </a:rPr>
              <a:t> rather than direct system call use.</a:t>
            </a:r>
            <a:endParaRPr lang="en-US" altLang="zh-CN" dirty="0">
              <a:latin typeface="Times New Roman" panose="02020603050405020304" pitchFamily="18" charset="0"/>
            </a:endParaRPr>
          </a:p>
          <a:p>
            <a:r>
              <a:rPr lang="en-US" altLang="zh-CN" dirty="0">
                <a:latin typeface="Times New Roman" panose="02020603050405020304" pitchFamily="18" charset="0"/>
              </a:rPr>
              <a:t>The </a:t>
            </a:r>
            <a:r>
              <a:rPr lang="en-US" altLang="zh-CN" dirty="0">
                <a:solidFill>
                  <a:srgbClr val="0000FF"/>
                </a:solidFill>
                <a:latin typeface="Times New Roman" panose="02020603050405020304" pitchFamily="18" charset="0"/>
              </a:rPr>
              <a:t>API</a:t>
            </a:r>
            <a:r>
              <a:rPr lang="en-US" altLang="zh-CN" dirty="0">
                <a:latin typeface="Times New Roman" panose="02020603050405020304" pitchFamily="18" charset="0"/>
              </a:rPr>
              <a:t> specifies a set of functions available to an application programmer, including the parameters passed to each function and the return values the programmer can expect.</a:t>
            </a:r>
            <a:endParaRPr lang="en-US" altLang="zh-CN" dirty="0">
              <a:latin typeface="Times New Roman" panose="02020603050405020304" pitchFamily="18" charset="0"/>
            </a:endParaRPr>
          </a:p>
          <a:p>
            <a:r>
              <a:rPr lang="en-US" altLang="zh-CN" dirty="0">
                <a:latin typeface="Times New Roman" panose="02020603050405020304" pitchFamily="18" charset="0"/>
              </a:rPr>
              <a:t>A programmer accesses an API via a library of code provided by the operating system. (e.g. </a:t>
            </a:r>
            <a:r>
              <a:rPr lang="en-US" altLang="zh-CN" dirty="0" err="1">
                <a:latin typeface="Times New Roman" panose="02020603050405020304" pitchFamily="18" charset="0"/>
              </a:rPr>
              <a:t>libc</a:t>
            </a:r>
            <a:r>
              <a:rPr lang="en-US" altLang="zh-CN" dirty="0">
                <a:latin typeface="Times New Roman" panose="02020603050405020304" pitchFamily="18" charset="0"/>
              </a:rPr>
              <a:t> )</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left)">
                                      <p:cBhvr>
                                        <p:cTn id="7" dur="500"/>
                                        <p:tgtEl>
                                          <p:spTgt spid="200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xEl>
                                              <p:pRg st="1" end="1"/>
                                            </p:txEl>
                                          </p:spTgt>
                                        </p:tgtEl>
                                        <p:attrNameLst>
                                          <p:attrName>style.visibility</p:attrName>
                                        </p:attrNameLst>
                                      </p:cBhvr>
                                      <p:to>
                                        <p:strVal val="visible"/>
                                      </p:to>
                                    </p:set>
                                    <p:animEffect transition="in" filter="wipe(left)">
                                      <p:cBhvr>
                                        <p:cTn id="12" dur="500"/>
                                        <p:tgtEl>
                                          <p:spTgt spid="200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0707">
                                            <p:txEl>
                                              <p:pRg st="2" end="2"/>
                                            </p:txEl>
                                          </p:spTgt>
                                        </p:tgtEl>
                                        <p:attrNameLst>
                                          <p:attrName>style.visibility</p:attrName>
                                        </p:attrNameLst>
                                      </p:cBhvr>
                                      <p:to>
                                        <p:strVal val="visible"/>
                                      </p:to>
                                    </p:set>
                                    <p:animEffect transition="in" filter="wipe(left)">
                                      <p:cBhvr>
                                        <p:cTn id="17" dur="500"/>
                                        <p:tgtEl>
                                          <p:spTgt spid="200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0707">
                                            <p:txEl>
                                              <p:pRg st="3" end="3"/>
                                            </p:txEl>
                                          </p:spTgt>
                                        </p:tgtEl>
                                        <p:attrNameLst>
                                          <p:attrName>style.visibility</p:attrName>
                                        </p:attrNameLst>
                                      </p:cBhvr>
                                      <p:to>
                                        <p:strVal val="visible"/>
                                      </p:to>
                                    </p:set>
                                    <p:animEffect transition="in" filter="wipe(left)">
                                      <p:cBhvr>
                                        <p:cTn id="22" dur="500"/>
                                        <p:tgtEl>
                                          <p:spTgt spid="2007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zh-CN" dirty="0"/>
              <a:t>System Calls</a:t>
            </a:r>
            <a:endParaRPr lang="en-US" altLang="zh-CN" dirty="0"/>
          </a:p>
        </p:txBody>
      </p:sp>
      <p:sp>
        <p:nvSpPr>
          <p:cNvPr id="200707"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Three most common APIs: </a:t>
            </a:r>
            <a:endParaRPr lang="en-US" altLang="zh-CN" dirty="0">
              <a:latin typeface="Times New Roman" panose="02020603050405020304" pitchFamily="18" charset="0"/>
            </a:endParaRPr>
          </a:p>
          <a:p>
            <a:pPr lvl="1"/>
            <a:r>
              <a:rPr lang="en-US" altLang="zh-CN" dirty="0">
                <a:solidFill>
                  <a:srgbClr val="0000FF"/>
                </a:solidFill>
                <a:latin typeface="Times New Roman" panose="02020603050405020304" pitchFamily="18" charset="0"/>
              </a:rPr>
              <a:t>Windows</a:t>
            </a:r>
            <a:r>
              <a:rPr lang="en-US" altLang="zh-CN" dirty="0">
                <a:latin typeface="Times New Roman" panose="02020603050405020304" pitchFamily="18" charset="0"/>
              </a:rPr>
              <a:t> API, for Windows systems</a:t>
            </a:r>
            <a:endParaRPr lang="en-US" altLang="zh-CN" dirty="0">
              <a:latin typeface="Times New Roman" panose="02020603050405020304" pitchFamily="18" charset="0"/>
            </a:endParaRPr>
          </a:p>
          <a:p>
            <a:pPr lvl="1"/>
            <a:r>
              <a:rPr lang="en-US" altLang="zh-CN" dirty="0">
                <a:solidFill>
                  <a:srgbClr val="0000FF"/>
                </a:solidFill>
                <a:latin typeface="Times New Roman" panose="02020603050405020304" pitchFamily="18" charset="0"/>
              </a:rPr>
              <a:t>POSIX</a:t>
            </a:r>
            <a:r>
              <a:rPr lang="en-US" altLang="zh-CN" dirty="0">
                <a:latin typeface="Times New Roman" panose="02020603050405020304" pitchFamily="18" charset="0"/>
              </a:rPr>
              <a:t> API, for POSIX-based systems (including virtually all versions of UNIX, Linux, and Mac OS X)</a:t>
            </a:r>
            <a:endParaRPr lang="en-US" altLang="zh-CN" dirty="0">
              <a:latin typeface="Times New Roman" panose="02020603050405020304" pitchFamily="18" charset="0"/>
            </a:endParaRPr>
          </a:p>
          <a:p>
            <a:pPr lvl="1">
              <a:buFontTx/>
              <a:buNone/>
            </a:pPr>
            <a:r>
              <a:rPr lang="en-US" altLang="zh-CN" dirty="0">
                <a:latin typeface="Times New Roman" panose="02020603050405020304" pitchFamily="18" charset="0"/>
              </a:rPr>
              <a:t>   POSIX</a:t>
            </a:r>
            <a:r>
              <a:rPr lang="zh-CN" altLang="en-US" dirty="0">
                <a:latin typeface="Times New Roman" panose="02020603050405020304" pitchFamily="18" charset="0"/>
              </a:rPr>
              <a:t>：</a:t>
            </a:r>
            <a:r>
              <a:rPr lang="en-US" altLang="zh-CN" dirty="0">
                <a:latin typeface="Times New Roman" panose="02020603050405020304" pitchFamily="18" charset="0"/>
              </a:rPr>
              <a:t>Portable Operating System Interface for computer environment</a:t>
            </a:r>
            <a:endParaRPr lang="en-US" altLang="zh-CN" dirty="0">
              <a:latin typeface="Times New Roman" panose="02020603050405020304" pitchFamily="18" charset="0"/>
            </a:endParaRPr>
          </a:p>
          <a:p>
            <a:pPr lvl="1"/>
            <a:r>
              <a:rPr lang="en-US" altLang="zh-CN" dirty="0">
                <a:solidFill>
                  <a:srgbClr val="0000FF"/>
                </a:solidFill>
                <a:latin typeface="Times New Roman" panose="02020603050405020304" pitchFamily="18" charset="0"/>
              </a:rPr>
              <a:t>Java</a:t>
            </a:r>
            <a:r>
              <a:rPr lang="en-US" altLang="zh-CN" dirty="0">
                <a:latin typeface="Times New Roman" panose="02020603050405020304" pitchFamily="18" charset="0"/>
              </a:rPr>
              <a:t> API, for programs that run on the Java virtual machine (JVM)</a:t>
            </a:r>
            <a:endParaRPr lang="en-US" altLang="zh-CN" dirty="0">
              <a:latin typeface="Times New Roman" panose="02020603050405020304" pitchFamily="18" charset="0"/>
            </a:endParaRPr>
          </a:p>
          <a:p>
            <a:r>
              <a:rPr lang="en-US" altLang="zh-CN" dirty="0">
                <a:latin typeface="Times New Roman" panose="02020603050405020304" pitchFamily="18" charset="0"/>
              </a:rPr>
              <a:t>Why use APIs rather than system calls?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program portability</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system calls can often be more detailed and difficult to work with </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left)">
                                      <p:cBhvr>
                                        <p:cTn id="7" dur="500"/>
                                        <p:tgtEl>
                                          <p:spTgt spid="20070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wipe(left)">
                                      <p:cBhvr>
                                        <p:cTn id="10" dur="500"/>
                                        <p:tgtEl>
                                          <p:spTgt spid="20070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animEffect transition="in" filter="wipe(left)">
                                      <p:cBhvr>
                                        <p:cTn id="13" dur="500"/>
                                        <p:tgtEl>
                                          <p:spTgt spid="20070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0707">
                                            <p:txEl>
                                              <p:pRg st="3" end="3"/>
                                            </p:txEl>
                                          </p:spTgt>
                                        </p:tgtEl>
                                        <p:attrNameLst>
                                          <p:attrName>style.visibility</p:attrName>
                                        </p:attrNameLst>
                                      </p:cBhvr>
                                      <p:to>
                                        <p:strVal val="visible"/>
                                      </p:to>
                                    </p:set>
                                    <p:animEffect transition="in" filter="wipe(left)">
                                      <p:cBhvr>
                                        <p:cTn id="16" dur="500"/>
                                        <p:tgtEl>
                                          <p:spTgt spid="200707">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0707">
                                            <p:txEl>
                                              <p:pRg st="4" end="4"/>
                                            </p:txEl>
                                          </p:spTgt>
                                        </p:tgtEl>
                                        <p:attrNameLst>
                                          <p:attrName>style.visibility</p:attrName>
                                        </p:attrNameLst>
                                      </p:cBhvr>
                                      <p:to>
                                        <p:strVal val="visible"/>
                                      </p:to>
                                    </p:set>
                                    <p:animEffect transition="in" filter="wipe(left)">
                                      <p:cBhvr>
                                        <p:cTn id="19" dur="500"/>
                                        <p:tgtEl>
                                          <p:spTgt spid="20070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0707">
                                            <p:txEl>
                                              <p:pRg st="5" end="5"/>
                                            </p:txEl>
                                          </p:spTgt>
                                        </p:tgtEl>
                                        <p:attrNameLst>
                                          <p:attrName>style.visibility</p:attrName>
                                        </p:attrNameLst>
                                      </p:cBhvr>
                                      <p:to>
                                        <p:strVal val="visible"/>
                                      </p:to>
                                    </p:set>
                                    <p:animEffect transition="in" filter="wipe(left)">
                                      <p:cBhvr>
                                        <p:cTn id="24" dur="500"/>
                                        <p:tgtEl>
                                          <p:spTgt spid="200707">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0707">
                                            <p:txEl>
                                              <p:pRg st="6" end="6"/>
                                            </p:txEl>
                                          </p:spTgt>
                                        </p:tgtEl>
                                        <p:attrNameLst>
                                          <p:attrName>style.visibility</p:attrName>
                                        </p:attrNameLst>
                                      </p:cBhvr>
                                      <p:to>
                                        <p:strVal val="visible"/>
                                      </p:to>
                                    </p:set>
                                    <p:animEffect transition="in" filter="wipe(left)">
                                      <p:cBhvr>
                                        <p:cTn id="27" dur="500"/>
                                        <p:tgtEl>
                                          <p:spTgt spid="200707">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00707">
                                            <p:txEl>
                                              <p:pRg st="7" end="7"/>
                                            </p:txEl>
                                          </p:spTgt>
                                        </p:tgtEl>
                                        <p:attrNameLst>
                                          <p:attrName>style.visibility</p:attrName>
                                        </p:attrNameLst>
                                      </p:cBhvr>
                                      <p:to>
                                        <p:strVal val="visible"/>
                                      </p:to>
                                    </p:set>
                                    <p:animEffect transition="in" filter="wipe(left)">
                                      <p:cBhvr>
                                        <p:cTn id="30" dur="500"/>
                                        <p:tgtEl>
                                          <p:spTgt spid="200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solidFill>
            <a:srgbClr val="002060"/>
          </a:solidFill>
        </p:spPr>
        <p:txBody>
          <a:bodyPr/>
          <a:lstStyle/>
          <a:p>
            <a:r>
              <a:rPr lang="en-US" altLang="zh-CN" dirty="0"/>
              <a:t>Example of Standard API——in Win32 </a:t>
            </a:r>
            <a:endParaRPr lang="en-US" altLang="zh-CN" dirty="0"/>
          </a:p>
        </p:txBody>
      </p:sp>
      <p:sp>
        <p:nvSpPr>
          <p:cNvPr id="307203" name="Rectangle 3"/>
          <p:cNvSpPr>
            <a:spLocks noGrp="1" noChangeArrowheads="1"/>
          </p:cNvSpPr>
          <p:nvPr>
            <p:ph idx="1"/>
          </p:nvPr>
        </p:nvSpPr>
        <p:spPr/>
        <p:txBody>
          <a:bodyPr/>
          <a:lstStyle/>
          <a:p>
            <a:pPr>
              <a:buSzPct val="80000"/>
            </a:pPr>
            <a:r>
              <a:rPr lang="en-US" altLang="zh-CN" sz="2400" dirty="0"/>
              <a:t>the </a:t>
            </a:r>
            <a:r>
              <a:rPr lang="en-US" altLang="zh-CN" sz="2400" dirty="0" err="1"/>
              <a:t>ReadFile</a:t>
            </a:r>
            <a:r>
              <a:rPr lang="en-US" altLang="zh-CN" sz="2400" dirty="0"/>
              <a:t>() function in the Win32 API, a function for reading from a file</a:t>
            </a:r>
            <a:endParaRPr lang="en-US" altLang="zh-CN" sz="2400" dirty="0"/>
          </a:p>
        </p:txBody>
      </p:sp>
      <p:sp>
        <p:nvSpPr>
          <p:cNvPr id="307205" name="Rectangle 5"/>
          <p:cNvSpPr>
            <a:spLocks noChangeArrowheads="1"/>
          </p:cNvSpPr>
          <p:nvPr/>
        </p:nvSpPr>
        <p:spPr bwMode="auto">
          <a:xfrm>
            <a:off x="396647" y="4239090"/>
            <a:ext cx="11398706" cy="242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ts val="0"/>
              </a:spcBef>
              <a:buClr>
                <a:srgbClr val="0000FF"/>
              </a:buClr>
              <a:buSzPct val="80000"/>
              <a:buFont typeface="Wingdings" panose="05000000000000000000" pitchFamily="2" charset="2"/>
              <a:buChar char="n"/>
            </a:pPr>
            <a:r>
              <a:rPr lang="en-US" altLang="zh-CN" sz="2800" b="1" dirty="0"/>
              <a:t>parameters</a:t>
            </a:r>
            <a:r>
              <a:rPr lang="zh-CN" altLang="en-US" sz="2800" b="1" dirty="0"/>
              <a:t>：</a:t>
            </a:r>
            <a:endParaRPr lang="en-US" altLang="zh-CN" sz="2800" b="1" dirty="0"/>
          </a:p>
          <a:p>
            <a:pPr marL="800100" lvl="1" indent="-342900">
              <a:spcBef>
                <a:spcPts val="0"/>
              </a:spcBef>
              <a:buClr>
                <a:srgbClr val="0000FF"/>
              </a:buClr>
              <a:buSzPct val="80000"/>
              <a:buFont typeface="Wingdings" panose="05000000000000000000" pitchFamily="2" charset="2"/>
              <a:buChar char="p"/>
            </a:pPr>
            <a:r>
              <a:rPr lang="en-US" altLang="zh-CN" b="1" dirty="0"/>
              <a:t>HANDLE file:  the file to be read</a:t>
            </a:r>
            <a:endParaRPr lang="en-US" altLang="zh-CN" b="1" dirty="0"/>
          </a:p>
          <a:p>
            <a:pPr marL="800100" lvl="1" indent="-342900">
              <a:spcBef>
                <a:spcPts val="0"/>
              </a:spcBef>
              <a:buClr>
                <a:srgbClr val="0000FF"/>
              </a:buClr>
              <a:buSzPct val="80000"/>
              <a:buFont typeface="Wingdings" panose="05000000000000000000" pitchFamily="2" charset="2"/>
              <a:buChar char="p"/>
            </a:pPr>
            <a:r>
              <a:rPr lang="en-US" altLang="zh-CN" b="1" dirty="0"/>
              <a:t>LPVOID buffer:  a buffer where the data will be read into and written from</a:t>
            </a:r>
            <a:endParaRPr lang="en-US" altLang="zh-CN" b="1" dirty="0"/>
          </a:p>
          <a:p>
            <a:pPr marL="800100" lvl="1" indent="-342900">
              <a:spcBef>
                <a:spcPts val="0"/>
              </a:spcBef>
              <a:buClr>
                <a:srgbClr val="0000FF"/>
              </a:buClr>
              <a:buSzPct val="80000"/>
              <a:buFont typeface="Wingdings" panose="05000000000000000000" pitchFamily="2" charset="2"/>
              <a:buChar char="p"/>
            </a:pPr>
            <a:r>
              <a:rPr lang="en-US" altLang="zh-CN" b="1" dirty="0"/>
              <a:t>DWORD </a:t>
            </a:r>
            <a:r>
              <a:rPr lang="en-US" altLang="zh-CN" b="1" dirty="0" err="1"/>
              <a:t>bytesToRead</a:t>
            </a:r>
            <a:r>
              <a:rPr lang="en-US" altLang="zh-CN" b="1" dirty="0"/>
              <a:t>:  the number of bytes to be read into the buffer</a:t>
            </a:r>
            <a:endParaRPr lang="en-US" altLang="zh-CN" b="1" dirty="0"/>
          </a:p>
          <a:p>
            <a:pPr marL="800100" lvl="1" indent="-342900">
              <a:spcBef>
                <a:spcPts val="0"/>
              </a:spcBef>
              <a:buClr>
                <a:srgbClr val="0000FF"/>
              </a:buClr>
              <a:buSzPct val="80000"/>
              <a:buFont typeface="Wingdings" panose="05000000000000000000" pitchFamily="2" charset="2"/>
              <a:buChar char="p"/>
            </a:pPr>
            <a:r>
              <a:rPr lang="en-US" altLang="zh-CN" b="1" dirty="0"/>
              <a:t>LPDWORD </a:t>
            </a:r>
            <a:r>
              <a:rPr lang="en-US" altLang="zh-CN" b="1" dirty="0" err="1"/>
              <a:t>bytesRead</a:t>
            </a:r>
            <a:r>
              <a:rPr lang="en-US" altLang="zh-CN" b="1" dirty="0"/>
              <a:t>:  the number of bytes read during the last read</a:t>
            </a:r>
            <a:endParaRPr lang="en-US" altLang="zh-CN" b="1" dirty="0"/>
          </a:p>
          <a:p>
            <a:pPr marL="800100" lvl="1" indent="-342900">
              <a:spcBef>
                <a:spcPts val="0"/>
              </a:spcBef>
              <a:buClr>
                <a:srgbClr val="0000FF"/>
              </a:buClr>
              <a:buSzPct val="80000"/>
              <a:buFont typeface="Wingdings" panose="05000000000000000000" pitchFamily="2" charset="2"/>
              <a:buChar char="p"/>
            </a:pPr>
            <a:r>
              <a:rPr lang="en-US" altLang="zh-CN" b="1" dirty="0"/>
              <a:t>LPOVERLAPPED </a:t>
            </a:r>
            <a:r>
              <a:rPr lang="en-US" altLang="zh-CN" b="1" dirty="0" err="1"/>
              <a:t>ovl</a:t>
            </a:r>
            <a:r>
              <a:rPr lang="en-US" altLang="zh-CN" b="1" dirty="0"/>
              <a:t>:   indicates if overlapped I/O is being used</a:t>
            </a:r>
            <a:endParaRPr lang="en-US" altLang="zh-CN" b="1" dirty="0"/>
          </a:p>
        </p:txBody>
      </p:sp>
      <p:sp>
        <p:nvSpPr>
          <p:cNvPr id="307206" name="Rectangle 6"/>
          <p:cNvSpPr>
            <a:spLocks noChangeArrowheads="1"/>
          </p:cNvSpPr>
          <p:nvPr/>
        </p:nvSpPr>
        <p:spPr bwMode="auto">
          <a:xfrm>
            <a:off x="4521200" y="2798764"/>
            <a:ext cx="179388" cy="269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4" name="图片 3"/>
          <p:cNvPicPr>
            <a:picLocks noChangeAspect="1"/>
          </p:cNvPicPr>
          <p:nvPr/>
        </p:nvPicPr>
        <p:blipFill>
          <a:blip r:embed="rId1"/>
          <a:stretch>
            <a:fillRect/>
          </a:stretch>
        </p:blipFill>
        <p:spPr>
          <a:xfrm>
            <a:off x="1685510" y="1650430"/>
            <a:ext cx="7470830" cy="2415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wipe(left)">
                                      <p:cBhvr>
                                        <p:cTn id="7" dur="500"/>
                                        <p:tgtEl>
                                          <p:spTgt spid="307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07205"/>
                                        </p:tgtEl>
                                        <p:attrNameLst>
                                          <p:attrName>style.visibility</p:attrName>
                                        </p:attrNameLst>
                                      </p:cBhvr>
                                      <p:to>
                                        <p:strVal val="visible"/>
                                      </p:to>
                                    </p:set>
                                    <p:animEffect transition="in" filter="wipe(left)">
                                      <p:cBhvr>
                                        <p:cTn id="19" dur="500"/>
                                        <p:tgtEl>
                                          <p:spTgt spid="307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P spid="3072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of Standard API——in UNIX and Linux</a:t>
            </a:r>
            <a:endParaRPr lang="zh-CN" altLang="en-US" dirty="0"/>
          </a:p>
        </p:txBody>
      </p:sp>
      <p:sp>
        <p:nvSpPr>
          <p:cNvPr id="3" name="内容占位符 2"/>
          <p:cNvSpPr>
            <a:spLocks noGrp="1"/>
          </p:cNvSpPr>
          <p:nvPr>
            <p:ph idx="1"/>
          </p:nvPr>
        </p:nvSpPr>
        <p:spPr/>
        <p:txBody>
          <a:bodyPr>
            <a:normAutofit lnSpcReduction="10000"/>
          </a:bodyPr>
          <a:lstStyle/>
          <a:p>
            <a:pPr>
              <a:spcBef>
                <a:spcPts val="300"/>
              </a:spcBef>
            </a:pPr>
            <a:r>
              <a:rPr lang="en-US" altLang="zh-CN" dirty="0">
                <a:latin typeface="Times New Roman" panose="02020603050405020304" pitchFamily="18" charset="0"/>
              </a:rPr>
              <a:t>the read() function available in UNIX and Linux systems.</a:t>
            </a:r>
            <a:endParaRPr lang="en-US" altLang="zh-CN" dirty="0">
              <a:latin typeface="Times New Roman" panose="02020603050405020304" pitchFamily="18" charset="0"/>
            </a:endParaRPr>
          </a:p>
          <a:p>
            <a:pPr lvl="1">
              <a:spcBef>
                <a:spcPts val="300"/>
              </a:spcBef>
            </a:pPr>
            <a:endParaRPr lang="en-US" altLang="zh-CN" dirty="0">
              <a:latin typeface="Times New Roman" panose="02020603050405020304" pitchFamily="18" charset="0"/>
            </a:endParaRPr>
          </a:p>
          <a:p>
            <a:pPr lvl="1">
              <a:spcBef>
                <a:spcPts val="300"/>
              </a:spcBef>
            </a:pPr>
            <a:endParaRPr lang="en-US" altLang="zh-CN" dirty="0">
              <a:latin typeface="Times New Roman" panose="02020603050405020304" pitchFamily="18" charset="0"/>
            </a:endParaRPr>
          </a:p>
          <a:p>
            <a:pPr lvl="1">
              <a:spcBef>
                <a:spcPts val="300"/>
              </a:spcBef>
            </a:pPr>
            <a:endParaRPr lang="en-US" altLang="zh-CN" dirty="0">
              <a:latin typeface="Times New Roman" panose="02020603050405020304" pitchFamily="18" charset="0"/>
            </a:endParaRPr>
          </a:p>
          <a:p>
            <a:pPr lvl="2">
              <a:spcBef>
                <a:spcPts val="300"/>
              </a:spcBef>
            </a:pPr>
            <a:endParaRPr lang="en-US" altLang="zh-CN" dirty="0">
              <a:latin typeface="Times New Roman" panose="02020603050405020304" pitchFamily="18" charset="0"/>
            </a:endParaRPr>
          </a:p>
          <a:p>
            <a:pPr lvl="2">
              <a:spcBef>
                <a:spcPts val="300"/>
              </a:spcBef>
            </a:pP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parameters:</a:t>
            </a:r>
            <a:endParaRPr lang="en-US" altLang="zh-CN" dirty="0">
              <a:latin typeface="Times New Roman" panose="02020603050405020304" pitchFamily="18" charset="0"/>
            </a:endParaRPr>
          </a:p>
          <a:p>
            <a:pPr lvl="1">
              <a:spcBef>
                <a:spcPts val="300"/>
              </a:spcBef>
            </a:pPr>
            <a:r>
              <a:rPr lang="en-US" altLang="zh-CN"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fd</a:t>
            </a:r>
            <a:r>
              <a:rPr lang="en-US" altLang="zh-CN" dirty="0">
                <a:latin typeface="Times New Roman" panose="02020603050405020304" pitchFamily="18" charset="0"/>
              </a:rPr>
              <a:t>:  the file descriptor to be read</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void *</a:t>
            </a:r>
            <a:r>
              <a:rPr lang="en-US" altLang="zh-CN" dirty="0" err="1">
                <a:latin typeface="Times New Roman" panose="02020603050405020304" pitchFamily="18" charset="0"/>
              </a:rPr>
              <a:t>buf</a:t>
            </a:r>
            <a:r>
              <a:rPr lang="en-US" altLang="zh-CN" dirty="0">
                <a:latin typeface="Times New Roman" panose="02020603050405020304" pitchFamily="18" charset="0"/>
              </a:rPr>
              <a:t>:  a buffer where the data will be read into</a:t>
            </a:r>
            <a:endParaRPr lang="en-US" altLang="zh-CN" dirty="0">
              <a:latin typeface="Times New Roman" panose="02020603050405020304" pitchFamily="18" charset="0"/>
            </a:endParaRPr>
          </a:p>
          <a:p>
            <a:pPr lvl="1">
              <a:spcBef>
                <a:spcPts val="300"/>
              </a:spcBef>
            </a:pPr>
            <a:r>
              <a:rPr lang="en-US" altLang="zh-CN" dirty="0" err="1"/>
              <a:t>s</a:t>
            </a:r>
            <a:r>
              <a:rPr lang="en-US" altLang="zh-CN" dirty="0" err="1">
                <a:latin typeface="Times New Roman" panose="02020603050405020304" pitchFamily="18" charset="0"/>
              </a:rPr>
              <a:t>ize_t</a:t>
            </a:r>
            <a:r>
              <a:rPr lang="en-US" altLang="zh-CN" dirty="0">
                <a:latin typeface="Times New Roman" panose="02020603050405020304" pitchFamily="18" charset="0"/>
              </a:rPr>
              <a:t> count:  the maximum number of bytes to be read into the buffer</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return value</a:t>
            </a:r>
            <a:endParaRPr lang="en-US" altLang="zh-CN" dirty="0">
              <a:latin typeface="Times New Roman" panose="02020603050405020304" pitchFamily="18" charset="0"/>
            </a:endParaRPr>
          </a:p>
          <a:p>
            <a:pPr lvl="2">
              <a:spcBef>
                <a:spcPts val="300"/>
              </a:spcBef>
            </a:pPr>
            <a:r>
              <a:rPr lang="en-US" altLang="zh-CN" sz="2400" dirty="0"/>
              <a:t>a successful read, the number of bytes read is returned. </a:t>
            </a:r>
            <a:endParaRPr lang="en-US" altLang="zh-CN" sz="2400" dirty="0"/>
          </a:p>
          <a:p>
            <a:pPr lvl="2">
              <a:spcBef>
                <a:spcPts val="300"/>
              </a:spcBef>
            </a:pPr>
            <a:r>
              <a:rPr lang="en-US" altLang="zh-CN" sz="2400" dirty="0"/>
              <a:t>0 indicates end of file. </a:t>
            </a:r>
            <a:endParaRPr lang="en-US" altLang="zh-CN" sz="2400" dirty="0"/>
          </a:p>
          <a:p>
            <a:pPr lvl="2">
              <a:spcBef>
                <a:spcPts val="300"/>
              </a:spcBef>
            </a:pPr>
            <a:r>
              <a:rPr lang="en-US" altLang="zh-CN" sz="2400" dirty="0"/>
              <a:t>-1, error occurs.</a:t>
            </a:r>
            <a:endParaRPr lang="en-US" altLang="zh-CN" sz="2400" dirty="0"/>
          </a:p>
        </p:txBody>
      </p:sp>
      <p:sp>
        <p:nvSpPr>
          <p:cNvPr id="5" name="灯片编号占位符 4"/>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2540605" y="1628800"/>
            <a:ext cx="6451552" cy="1574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left)">
                                      <p:cBhvr>
                                        <p:cTn id="7" dur="500"/>
                                        <p:tgtEl>
                                          <p:spTgt spid="3">
                                            <p:txEl>
                                              <p:pRg st="6" end="6"/>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left)">
                                      <p:cBhvr>
                                        <p:cTn id="10" dur="500"/>
                                        <p:tgtEl>
                                          <p:spTgt spid="3">
                                            <p:txEl>
                                              <p:pRg st="7" end="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left)">
                                      <p:cBhvr>
                                        <p:cTn id="13" dur="500"/>
                                        <p:tgtEl>
                                          <p:spTgt spid="3">
                                            <p:txEl>
                                              <p:pRg st="8" end="8"/>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wipe(left)">
                                      <p:cBhvr>
                                        <p:cTn id="16" dur="500"/>
                                        <p:tgtEl>
                                          <p:spTgt spid="3">
                                            <p:txEl>
                                              <p:pRg st="9" end="9"/>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wipe(left)">
                                      <p:cBhvr>
                                        <p:cTn id="19" dur="500"/>
                                        <p:tgtEl>
                                          <p:spTgt spid="3">
                                            <p:txEl>
                                              <p:pRg st="10" end="1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wipe(left)">
                                      <p:cBhvr>
                                        <p:cTn id="22" dur="500"/>
                                        <p:tgtEl>
                                          <p:spTgt spid="3">
                                            <p:txEl>
                                              <p:pRg st="11" end="1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wipe(left)">
                                      <p:cBhvr>
                                        <p:cTn id="25" dur="500"/>
                                        <p:tgtEl>
                                          <p:spTgt spid="3">
                                            <p:txEl>
                                              <p:pRg st="12" end="1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wipe(left)">
                                      <p:cBhvr>
                                        <p:cTn id="2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教学内容、目标与要求</a:t>
            </a:r>
            <a:endParaRPr lang="zh-CN" altLang="en-US" dirty="0"/>
          </a:p>
        </p:txBody>
      </p:sp>
      <p:sp>
        <p:nvSpPr>
          <p:cNvPr id="3" name="内容占位符 2"/>
          <p:cNvSpPr>
            <a:spLocks noGrp="1"/>
          </p:cNvSpPr>
          <p:nvPr>
            <p:ph sz="half" idx="1"/>
          </p:nvPr>
        </p:nvSpPr>
        <p:spPr/>
        <p:txBody>
          <a:bodyPr/>
          <a:lstStyle/>
          <a:p>
            <a:r>
              <a:rPr lang="zh-CN" altLang="en-US" dirty="0"/>
              <a:t>教学内容</a:t>
            </a:r>
            <a:endParaRPr lang="en-US" altLang="zh-CN" dirty="0"/>
          </a:p>
          <a:p>
            <a:pPr marL="914400" lvl="1" indent="-457200">
              <a:buFont typeface="+mj-lt"/>
              <a:buAutoNum type="arabicPeriod"/>
            </a:pPr>
            <a:r>
              <a:rPr lang="zh-CN" altLang="en-US" dirty="0"/>
              <a:t>操作系统服务</a:t>
            </a:r>
            <a:endParaRPr lang="en-US" altLang="zh-CN" dirty="0"/>
          </a:p>
          <a:p>
            <a:pPr marL="914400" lvl="1" indent="-457200">
              <a:buFont typeface="+mj-lt"/>
              <a:buAutoNum type="arabicPeriod"/>
            </a:pPr>
            <a:r>
              <a:rPr lang="en-US" altLang="zh-CN" dirty="0">
                <a:highlight>
                  <a:srgbClr val="FFFF00"/>
                </a:highlight>
              </a:rPr>
              <a:t>OS</a:t>
            </a:r>
            <a:r>
              <a:rPr lang="zh-CN" altLang="en-US" dirty="0">
                <a:highlight>
                  <a:srgbClr val="FFFF00"/>
                </a:highlight>
              </a:rPr>
              <a:t>用户接口</a:t>
            </a:r>
            <a:endParaRPr lang="en-US" altLang="zh-CN" dirty="0">
              <a:highlight>
                <a:srgbClr val="FFFF00"/>
              </a:highlight>
            </a:endParaRPr>
          </a:p>
          <a:p>
            <a:pPr marL="914400" lvl="1" indent="-457200">
              <a:buFont typeface="+mj-lt"/>
              <a:buAutoNum type="arabicPeriod"/>
            </a:pPr>
            <a:r>
              <a:rPr lang="zh-CN" altLang="en-US" dirty="0">
                <a:highlight>
                  <a:srgbClr val="FFFF00"/>
                </a:highlight>
              </a:rPr>
              <a:t>系统调用</a:t>
            </a:r>
            <a:endParaRPr lang="en-US" altLang="zh-CN" dirty="0">
              <a:highlight>
                <a:srgbClr val="FFFF00"/>
              </a:highlight>
            </a:endParaRPr>
          </a:p>
          <a:p>
            <a:pPr marL="914400" lvl="1" indent="-457200">
              <a:buFont typeface="+mj-lt"/>
              <a:buAutoNum type="arabicPeriod"/>
            </a:pPr>
            <a:r>
              <a:rPr lang="zh-CN" altLang="en-US" dirty="0"/>
              <a:t>系统程序</a:t>
            </a:r>
            <a:endParaRPr lang="en-US" altLang="zh-CN" dirty="0"/>
          </a:p>
          <a:p>
            <a:pPr marL="914400" lvl="1" indent="-457200">
              <a:buFont typeface="+mj-lt"/>
              <a:buAutoNum type="arabicPeriod"/>
            </a:pPr>
            <a:r>
              <a:rPr lang="en-US" altLang="zh-CN" dirty="0"/>
              <a:t>OS</a:t>
            </a:r>
            <a:r>
              <a:rPr lang="zh-CN" altLang="en-US" dirty="0"/>
              <a:t>设计与实现</a:t>
            </a:r>
            <a:endParaRPr lang="en-US" altLang="zh-CN" dirty="0"/>
          </a:p>
          <a:p>
            <a:pPr marL="914400" lvl="1" indent="-457200">
              <a:buFont typeface="+mj-lt"/>
              <a:buAutoNum type="arabicPeriod"/>
            </a:pPr>
            <a:r>
              <a:rPr lang="en-US" altLang="zh-CN" dirty="0">
                <a:highlight>
                  <a:srgbClr val="FFFF00"/>
                </a:highlight>
              </a:rPr>
              <a:t>OS</a:t>
            </a:r>
            <a:r>
              <a:rPr lang="zh-CN" altLang="en-US" dirty="0">
                <a:highlight>
                  <a:srgbClr val="FFFF00"/>
                </a:highlight>
              </a:rPr>
              <a:t>结构</a:t>
            </a:r>
            <a:endParaRPr lang="en-US" altLang="zh-CN" dirty="0">
              <a:highlight>
                <a:srgbClr val="FFFF00"/>
              </a:highlight>
            </a:endParaRPr>
          </a:p>
          <a:p>
            <a:pPr marL="914400" lvl="1" indent="-457200">
              <a:buFont typeface="+mj-lt"/>
              <a:buAutoNum type="arabicPeriod"/>
            </a:pPr>
            <a:r>
              <a:rPr lang="zh-CN" altLang="en-US" dirty="0"/>
              <a:t>虚拟机</a:t>
            </a:r>
            <a:endParaRPr lang="en-US" altLang="zh-CN" dirty="0"/>
          </a:p>
          <a:p>
            <a:pPr marL="914400" lvl="1" indent="-457200">
              <a:buFont typeface="+mj-lt"/>
              <a:buAutoNum type="arabicPeriod"/>
            </a:pPr>
            <a:r>
              <a:rPr lang="zh-CN" altLang="en-US" dirty="0"/>
              <a:t>系统启动</a:t>
            </a:r>
            <a:endParaRPr lang="en-US" altLang="zh-CN" dirty="0"/>
          </a:p>
          <a:p>
            <a:r>
              <a:rPr lang="zh-CN" altLang="en-US" dirty="0"/>
              <a:t>教学重点</a:t>
            </a:r>
            <a:endParaRPr lang="en-US" altLang="zh-CN" dirty="0"/>
          </a:p>
          <a:p>
            <a:pPr lvl="1"/>
            <a:r>
              <a:rPr lang="en-US" altLang="zh-CN" dirty="0"/>
              <a:t>2</a:t>
            </a:r>
            <a:r>
              <a:rPr lang="zh-CN" altLang="en-US" dirty="0"/>
              <a:t>、</a:t>
            </a:r>
            <a:r>
              <a:rPr lang="en-US" altLang="zh-CN" dirty="0"/>
              <a:t>3</a:t>
            </a:r>
            <a:r>
              <a:rPr lang="zh-CN" altLang="en-US" dirty="0"/>
              <a:t>、</a:t>
            </a:r>
            <a:r>
              <a:rPr lang="en-US" altLang="zh-CN" dirty="0"/>
              <a:t>6</a:t>
            </a:r>
            <a:endParaRPr lang="en-US" altLang="zh-CN" dirty="0"/>
          </a:p>
        </p:txBody>
      </p:sp>
      <p:sp>
        <p:nvSpPr>
          <p:cNvPr id="5" name="内容占位符 4"/>
          <p:cNvSpPr>
            <a:spLocks noGrp="1"/>
          </p:cNvSpPr>
          <p:nvPr>
            <p:ph sz="half" idx="2"/>
          </p:nvPr>
        </p:nvSpPr>
        <p:spPr/>
        <p:txBody>
          <a:bodyPr/>
          <a:lstStyle/>
          <a:p>
            <a:r>
              <a:rPr lang="zh-CN" altLang="en-US" dirty="0">
                <a:latin typeface="Times New Roman" panose="02020603050405020304" pitchFamily="18" charset="0"/>
              </a:rPr>
              <a:t>教学目标与要求</a:t>
            </a:r>
            <a:endParaRPr lang="en-US" altLang="zh-CN" dirty="0">
              <a:latin typeface="Times New Roman" panose="02020603050405020304" pitchFamily="18" charset="0"/>
            </a:endParaRPr>
          </a:p>
          <a:p>
            <a:pPr lvl="1"/>
            <a:r>
              <a:rPr lang="zh-CN" altLang="zh-CN" dirty="0">
                <a:latin typeface="Times New Roman" panose="02020603050405020304" pitchFamily="18" charset="0"/>
              </a:rPr>
              <a:t>了解操作系统提供的服务；</a:t>
            </a:r>
            <a:endParaRPr lang="zh-CN" altLang="zh-CN" dirty="0">
              <a:latin typeface="Times New Roman" panose="02020603050405020304" pitchFamily="18" charset="0"/>
            </a:endParaRPr>
          </a:p>
          <a:p>
            <a:pPr lvl="1"/>
            <a:r>
              <a:rPr lang="zh-CN" altLang="zh-CN" dirty="0">
                <a:latin typeface="Times New Roman" panose="02020603050405020304" pitchFamily="18" charset="0"/>
              </a:rPr>
              <a:t>掌握</a:t>
            </a:r>
            <a:r>
              <a:rPr lang="en-US" altLang="zh-CN" dirty="0">
                <a:latin typeface="Times New Roman" panose="02020603050405020304" pitchFamily="18" charset="0"/>
              </a:rPr>
              <a:t>OS</a:t>
            </a:r>
            <a:r>
              <a:rPr lang="zh-CN" altLang="zh-CN" dirty="0">
                <a:latin typeface="Times New Roman" panose="02020603050405020304" pitchFamily="18" charset="0"/>
              </a:rPr>
              <a:t>用户接口类型及应用</a:t>
            </a:r>
            <a:r>
              <a:rPr lang="zh-CN" altLang="en-US" dirty="0">
                <a:latin typeface="Times New Roman" panose="02020603050405020304" pitchFamily="18" charset="0"/>
              </a:rPr>
              <a:t>；</a:t>
            </a:r>
            <a:endParaRPr lang="zh-CN" altLang="zh-CN" dirty="0">
              <a:latin typeface="Times New Roman" panose="02020603050405020304" pitchFamily="18" charset="0"/>
            </a:endParaRPr>
          </a:p>
          <a:p>
            <a:pPr lvl="1"/>
            <a:r>
              <a:rPr lang="zh-CN" altLang="zh-CN" dirty="0">
                <a:latin typeface="Times New Roman" panose="02020603050405020304" pitchFamily="18" charset="0"/>
              </a:rPr>
              <a:t>掌握系统调用实现机制</a:t>
            </a:r>
            <a:r>
              <a:rPr lang="zh-CN" altLang="en-US" dirty="0">
                <a:latin typeface="Times New Roman" panose="02020603050405020304" pitchFamily="18" charset="0"/>
              </a:rPr>
              <a:t>；</a:t>
            </a:r>
            <a:endParaRPr lang="zh-CN" altLang="zh-CN" dirty="0">
              <a:latin typeface="Times New Roman" panose="02020603050405020304" pitchFamily="18" charset="0"/>
            </a:endParaRPr>
          </a:p>
          <a:p>
            <a:pPr lvl="1"/>
            <a:r>
              <a:rPr lang="zh-CN" altLang="zh-CN" dirty="0">
                <a:latin typeface="Times New Roman" panose="02020603050405020304" pitchFamily="18" charset="0"/>
              </a:rPr>
              <a:t>了解如何安装</a:t>
            </a:r>
            <a:r>
              <a:rPr lang="zh-CN" altLang="en-US" dirty="0">
                <a:latin typeface="Times New Roman" panose="02020603050405020304" pitchFamily="18" charset="0"/>
              </a:rPr>
              <a:t>、</a:t>
            </a:r>
            <a:r>
              <a:rPr lang="zh-CN" altLang="zh-CN" dirty="0">
                <a:latin typeface="Times New Roman" panose="02020603050405020304" pitchFamily="18" charset="0"/>
              </a:rPr>
              <a:t>启动操作系统</a:t>
            </a:r>
            <a:r>
              <a:rPr lang="zh-CN" altLang="en-US" dirty="0">
                <a:latin typeface="Times New Roman" panose="02020603050405020304" pitchFamily="18" charset="0"/>
              </a:rPr>
              <a:t>；</a:t>
            </a:r>
            <a:endParaRPr lang="zh-CN" altLang="zh-CN" dirty="0">
              <a:latin typeface="Times New Roman" panose="02020603050405020304" pitchFamily="18" charset="0"/>
            </a:endParaRPr>
          </a:p>
          <a:p>
            <a:pPr lvl="1"/>
            <a:r>
              <a:rPr lang="zh-CN" altLang="zh-CN" dirty="0">
                <a:latin typeface="Times New Roman" panose="02020603050405020304" pitchFamily="18" charset="0"/>
              </a:rPr>
              <a:t>了解</a:t>
            </a:r>
            <a:r>
              <a:rPr lang="en-US" altLang="zh-CN" dirty="0">
                <a:latin typeface="Times New Roman" panose="02020603050405020304" pitchFamily="18" charset="0"/>
              </a:rPr>
              <a:t>OS</a:t>
            </a:r>
            <a:r>
              <a:rPr lang="zh-CN" altLang="zh-CN" dirty="0">
                <a:latin typeface="Times New Roman" panose="02020603050405020304" pitchFamily="18" charset="0"/>
              </a:rPr>
              <a:t>结构及其特点</a:t>
            </a:r>
            <a:r>
              <a:rPr lang="zh-CN" altLang="en-US" dirty="0">
                <a:latin typeface="Times New Roman" panose="02020603050405020304" pitchFamily="18" charset="0"/>
              </a:rPr>
              <a:t>；</a:t>
            </a:r>
            <a:endParaRPr lang="zh-CN" altLang="zh-CN" dirty="0">
              <a:latin typeface="Times New Roman" panose="02020603050405020304" pitchFamily="18" charset="0"/>
            </a:endParaRPr>
          </a:p>
          <a:p>
            <a:pPr lvl="1"/>
            <a:r>
              <a:rPr lang="zh-CN" altLang="zh-CN" dirty="0">
                <a:latin typeface="Times New Roman" panose="02020603050405020304" pitchFamily="18" charset="0"/>
              </a:rPr>
              <a:t>理解虚拟机概念。</a:t>
            </a:r>
            <a:endParaRPr lang="zh-CN" altLang="zh-CN" dirty="0">
              <a:latin typeface="Times New Roman" panose="02020603050405020304" pitchFamily="18" charset="0"/>
            </a:endParaRPr>
          </a:p>
          <a:p>
            <a:pPr marL="0" indent="0">
              <a:buNone/>
            </a:pPr>
            <a:endParaRPr lang="zh-CN" altLang="en-US" dirty="0"/>
          </a:p>
        </p:txBody>
      </p:sp>
      <p:sp>
        <p:nvSpPr>
          <p:cNvPr id="6" name="灯片编号占位符 5"/>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left)">
                                      <p:cBhvr>
                                        <p:cTn id="2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US" altLang="zh-CN" dirty="0"/>
              <a:t>System Call Implementation</a:t>
            </a:r>
            <a:endParaRPr lang="en-US" altLang="zh-CN" dirty="0"/>
          </a:p>
        </p:txBody>
      </p:sp>
      <p:sp>
        <p:nvSpPr>
          <p:cNvPr id="317443"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the </a:t>
            </a:r>
            <a:r>
              <a:rPr lang="en-US" altLang="zh-CN" dirty="0">
                <a:solidFill>
                  <a:srgbClr val="0000FF"/>
                </a:solidFill>
                <a:latin typeface="Times New Roman" panose="02020603050405020304" pitchFamily="18" charset="0"/>
              </a:rPr>
              <a:t>run-time support system </a:t>
            </a:r>
            <a:r>
              <a:rPr lang="en-US" altLang="zh-CN" dirty="0">
                <a:latin typeface="Times New Roman" panose="02020603050405020304" pitchFamily="18" charset="0"/>
              </a:rPr>
              <a:t>provides a </a:t>
            </a:r>
            <a:r>
              <a:rPr lang="en-US" altLang="zh-CN" dirty="0">
                <a:solidFill>
                  <a:srgbClr val="0000FF"/>
                </a:solidFill>
                <a:latin typeface="Times New Roman" panose="02020603050405020304" pitchFamily="18" charset="0"/>
              </a:rPr>
              <a:t>system-call interface</a:t>
            </a:r>
            <a:r>
              <a:rPr lang="en-US" altLang="zh-CN" dirty="0">
                <a:latin typeface="Times New Roman" panose="02020603050405020304" pitchFamily="18" charset="0"/>
              </a:rPr>
              <a:t> that serves as the link to system calls.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a set of functions built into libraries included with a compiler.</a:t>
            </a:r>
            <a:endParaRPr lang="en-US" altLang="zh-CN" dirty="0">
              <a:latin typeface="Times New Roman" panose="02020603050405020304" pitchFamily="18" charset="0"/>
            </a:endParaRPr>
          </a:p>
          <a:p>
            <a:pPr>
              <a:lnSpc>
                <a:spcPct val="90000"/>
              </a:lnSpc>
              <a:spcBef>
                <a:spcPts val="300"/>
              </a:spcBef>
            </a:pPr>
            <a:r>
              <a:rPr lang="en-US" altLang="zh-CN" dirty="0">
                <a:latin typeface="Times New Roman" panose="02020603050405020304" pitchFamily="18" charset="0"/>
              </a:rPr>
              <a:t>Typically, a number associated with each system call</a:t>
            </a:r>
            <a:endParaRPr lang="en-US" altLang="zh-CN" dirty="0">
              <a:latin typeface="Times New Roman" panose="02020603050405020304" pitchFamily="18" charset="0"/>
            </a:endParaRPr>
          </a:p>
          <a:p>
            <a:pPr lvl="1">
              <a:lnSpc>
                <a:spcPct val="90000"/>
              </a:lnSpc>
              <a:spcBef>
                <a:spcPts val="300"/>
              </a:spcBef>
            </a:pPr>
            <a:r>
              <a:rPr lang="en-US" altLang="zh-CN" dirty="0">
                <a:latin typeface="Times New Roman" panose="02020603050405020304" pitchFamily="18" charset="0"/>
              </a:rPr>
              <a:t>System-call interface maintains a table indexed according to these numbers.</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the system-call interface </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intercepts function calls in the API </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invokes the necessary system calls within the OS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returns status of the system call and any return values.</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animEffect transition="in" filter="wipe(left)">
                                      <p:cBhvr>
                                        <p:cTn id="7" dur="500"/>
                                        <p:tgtEl>
                                          <p:spTgt spid="31744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7443">
                                            <p:txEl>
                                              <p:pRg st="1" end="1"/>
                                            </p:txEl>
                                          </p:spTgt>
                                        </p:tgtEl>
                                        <p:attrNameLst>
                                          <p:attrName>style.visibility</p:attrName>
                                        </p:attrNameLst>
                                      </p:cBhvr>
                                      <p:to>
                                        <p:strVal val="visible"/>
                                      </p:to>
                                    </p:set>
                                    <p:animEffect transition="in" filter="wipe(left)">
                                      <p:cBhvr>
                                        <p:cTn id="10" dur="500"/>
                                        <p:tgtEl>
                                          <p:spTgt spid="31744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7443">
                                            <p:txEl>
                                              <p:pRg st="2" end="2"/>
                                            </p:txEl>
                                          </p:spTgt>
                                        </p:tgtEl>
                                        <p:attrNameLst>
                                          <p:attrName>style.visibility</p:attrName>
                                        </p:attrNameLst>
                                      </p:cBhvr>
                                      <p:to>
                                        <p:strVal val="visible"/>
                                      </p:to>
                                    </p:set>
                                    <p:animEffect transition="in" filter="wipe(left)">
                                      <p:cBhvr>
                                        <p:cTn id="15" dur="500"/>
                                        <p:tgtEl>
                                          <p:spTgt spid="31744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7443">
                                            <p:txEl>
                                              <p:pRg st="3" end="3"/>
                                            </p:txEl>
                                          </p:spTgt>
                                        </p:tgtEl>
                                        <p:attrNameLst>
                                          <p:attrName>style.visibility</p:attrName>
                                        </p:attrNameLst>
                                      </p:cBhvr>
                                      <p:to>
                                        <p:strVal val="visible"/>
                                      </p:to>
                                    </p:set>
                                    <p:animEffect transition="in" filter="wipe(left)">
                                      <p:cBhvr>
                                        <p:cTn id="18" dur="500"/>
                                        <p:tgtEl>
                                          <p:spTgt spid="31744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443">
                                            <p:txEl>
                                              <p:pRg st="4" end="4"/>
                                            </p:txEl>
                                          </p:spTgt>
                                        </p:tgtEl>
                                        <p:attrNameLst>
                                          <p:attrName>style.visibility</p:attrName>
                                        </p:attrNameLst>
                                      </p:cBhvr>
                                      <p:to>
                                        <p:strVal val="visible"/>
                                      </p:to>
                                    </p:set>
                                    <p:animEffect transition="in" filter="wipe(left)">
                                      <p:cBhvr>
                                        <p:cTn id="23" dur="500"/>
                                        <p:tgtEl>
                                          <p:spTgt spid="31744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17443">
                                            <p:txEl>
                                              <p:pRg st="5" end="5"/>
                                            </p:txEl>
                                          </p:spTgt>
                                        </p:tgtEl>
                                        <p:attrNameLst>
                                          <p:attrName>style.visibility</p:attrName>
                                        </p:attrNameLst>
                                      </p:cBhvr>
                                      <p:to>
                                        <p:strVal val="visible"/>
                                      </p:to>
                                    </p:set>
                                    <p:animEffect transition="in" filter="wipe(left)">
                                      <p:cBhvr>
                                        <p:cTn id="26" dur="500"/>
                                        <p:tgtEl>
                                          <p:spTgt spid="31744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7443">
                                            <p:txEl>
                                              <p:pRg st="6" end="6"/>
                                            </p:txEl>
                                          </p:spTgt>
                                        </p:tgtEl>
                                        <p:attrNameLst>
                                          <p:attrName>style.visibility</p:attrName>
                                        </p:attrNameLst>
                                      </p:cBhvr>
                                      <p:to>
                                        <p:strVal val="visible"/>
                                      </p:to>
                                    </p:set>
                                    <p:animEffect transition="in" filter="wipe(left)">
                                      <p:cBhvr>
                                        <p:cTn id="29" dur="500"/>
                                        <p:tgtEl>
                                          <p:spTgt spid="31744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7443">
                                            <p:txEl>
                                              <p:pRg st="7" end="7"/>
                                            </p:txEl>
                                          </p:spTgt>
                                        </p:tgtEl>
                                        <p:attrNameLst>
                                          <p:attrName>style.visibility</p:attrName>
                                        </p:attrNameLst>
                                      </p:cBhvr>
                                      <p:to>
                                        <p:strVal val="visible"/>
                                      </p:to>
                                    </p:set>
                                    <p:animEffect transition="in" filter="wipe(left)">
                                      <p:cBhvr>
                                        <p:cTn id="32" dur="500"/>
                                        <p:tgtEl>
                                          <p:spTgt spid="3174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US" altLang="zh-CN" dirty="0"/>
              <a:t>System Call Implementation</a:t>
            </a:r>
            <a:endParaRPr lang="en-US" altLang="zh-CN" dirty="0"/>
          </a:p>
        </p:txBody>
      </p:sp>
      <p:pic>
        <p:nvPicPr>
          <p:cNvPr id="7" name="Picture 3"/>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l="775" t="9819" r="969" b="10077"/>
          <a:stretch>
            <a:fillRect/>
          </a:stretch>
        </p:blipFill>
        <p:spPr bwMode="auto">
          <a:xfrm>
            <a:off x="409575" y="1313766"/>
            <a:ext cx="6361500" cy="426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sz="half" idx="2"/>
          </p:nvPr>
        </p:nvSpPr>
        <p:spPr>
          <a:xfrm>
            <a:off x="6861085" y="1134345"/>
            <a:ext cx="5130570" cy="5400000"/>
          </a:xfrm>
        </p:spPr>
        <p:txBody>
          <a:bodyPr/>
          <a:lstStyle/>
          <a:p>
            <a:pPr>
              <a:spcBef>
                <a:spcPts val="300"/>
              </a:spcBef>
            </a:pPr>
            <a:r>
              <a:rPr lang="en-US" altLang="zh-CN" dirty="0">
                <a:latin typeface="Times New Roman" panose="02020603050405020304" pitchFamily="18" charset="0"/>
              </a:rPr>
              <a:t>The caller need know nothing about how the system call is implemented, or what it does during execution.</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needs only obey the API and understand what OS will do as a result.</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Most details of  OS interface are hidden from programmer by API, and Managed by run-time support library.</a:t>
            </a:r>
            <a:endParaRPr lang="en-US" altLang="zh-CN" dirty="0">
              <a:latin typeface="Times New Roman" panose="02020603050405020304" pitchFamily="18" charset="0"/>
            </a:endParaRPr>
          </a:p>
          <a:p>
            <a:endParaRPr lang="zh-CN" altLang="en-US"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Standard C Library Example</a:t>
            </a:r>
            <a:endParaRPr lang="zh-CN" altLang="en-US" dirty="0"/>
          </a:p>
        </p:txBody>
      </p:sp>
      <p:sp>
        <p:nvSpPr>
          <p:cNvPr id="325635" name="Rectangle 3"/>
          <p:cNvSpPr>
            <a:spLocks noGrp="1" noChangeArrowheads="1"/>
          </p:cNvSpPr>
          <p:nvPr>
            <p:ph idx="1"/>
          </p:nvPr>
        </p:nvSpPr>
        <p:spPr/>
        <p:txBody>
          <a:bodyPr/>
          <a:lstStyle/>
          <a:p>
            <a:pPr>
              <a:buFont typeface="Wingdings" panose="05000000000000000000" pitchFamily="2" charset="2"/>
              <a:buChar char="n"/>
            </a:pPr>
            <a:r>
              <a:rPr lang="en-US" altLang="zh-CN" sz="2400" dirty="0"/>
              <a:t>C program invoking </a:t>
            </a:r>
            <a:r>
              <a:rPr lang="en-US" altLang="zh-CN" sz="2400" dirty="0" err="1"/>
              <a:t>printf</a:t>
            </a:r>
            <a:r>
              <a:rPr lang="en-US" altLang="zh-CN" sz="2400" dirty="0"/>
              <a:t>() library call, which calls write() system call</a:t>
            </a:r>
            <a:endParaRPr lang="en-US" altLang="zh-CN" sz="2400"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pic>
        <p:nvPicPr>
          <p:cNvPr id="5" name="Picture 1" descr="Screen Shot 2012-12-01 at 1.12.03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990655" y="1599453"/>
            <a:ext cx="4770530" cy="48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t>System Call Parameter Passing</a:t>
            </a:r>
            <a:endParaRPr lang="en-US" altLang="zh-CN" dirty="0"/>
          </a:p>
        </p:txBody>
      </p:sp>
      <p:sp>
        <p:nvSpPr>
          <p:cNvPr id="326659" name="Rectangle 3"/>
          <p:cNvSpPr>
            <a:spLocks noGrp="1" noChangeArrowheads="1"/>
          </p:cNvSpPr>
          <p:nvPr>
            <p:ph idx="1"/>
          </p:nvPr>
        </p:nvSpPr>
        <p:spPr/>
        <p:txBody>
          <a:bodyPr/>
          <a:lstStyle/>
          <a:p>
            <a:pPr>
              <a:lnSpc>
                <a:spcPct val="90000"/>
              </a:lnSpc>
            </a:pPr>
            <a:r>
              <a:rPr lang="en-US" altLang="zh-CN" dirty="0">
                <a:latin typeface="Times New Roman" panose="02020603050405020304" pitchFamily="18" charset="0"/>
              </a:rPr>
              <a:t>Often, more information is required than simply identity of desired system call</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Exact type and amount of information vary according to OS and call</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Three general methods used to pass parameters to the OS</a:t>
            </a:r>
            <a:endParaRPr lang="en-US" altLang="zh-CN" dirty="0">
              <a:latin typeface="Times New Roman" panose="02020603050405020304" pitchFamily="18" charset="0"/>
            </a:endParaRPr>
          </a:p>
          <a:p>
            <a:pPr lvl="1">
              <a:lnSpc>
                <a:spcPct val="90000"/>
              </a:lnSpc>
            </a:pPr>
            <a:r>
              <a:rPr lang="en-US" altLang="zh-CN" i="1" dirty="0">
                <a:solidFill>
                  <a:srgbClr val="0000FF"/>
                </a:solidFill>
                <a:latin typeface="Times New Roman" panose="02020603050405020304" pitchFamily="18" charset="0"/>
              </a:rPr>
              <a:t>Registers, </a:t>
            </a:r>
            <a:r>
              <a:rPr lang="en-US" altLang="zh-CN" dirty="0">
                <a:latin typeface="Times New Roman" panose="02020603050405020304" pitchFamily="18" charset="0"/>
              </a:rPr>
              <a:t>Simplest</a:t>
            </a:r>
            <a:endParaRPr lang="en-US" altLang="zh-CN" i="1" dirty="0">
              <a:solidFill>
                <a:srgbClr val="0000FF"/>
              </a:solidFill>
              <a:latin typeface="Times New Roman" panose="02020603050405020304" pitchFamily="18" charset="0"/>
            </a:endParaRPr>
          </a:p>
          <a:p>
            <a:pPr lvl="1">
              <a:lnSpc>
                <a:spcPct val="90000"/>
              </a:lnSpc>
            </a:pPr>
            <a:r>
              <a:rPr lang="en-US" altLang="zh-CN" i="1" dirty="0">
                <a:solidFill>
                  <a:srgbClr val="0000FF"/>
                </a:solidFill>
                <a:latin typeface="Times New Roman" panose="02020603050405020304" pitchFamily="18" charset="0"/>
              </a:rPr>
              <a:t>Memory block</a:t>
            </a:r>
            <a:r>
              <a:rPr lang="en-US" altLang="zh-CN" dirty="0">
                <a:latin typeface="Times New Roman" panose="02020603050405020304" pitchFamily="18" charset="0"/>
              </a:rPr>
              <a:t>, parameters stored in a </a:t>
            </a:r>
            <a:br>
              <a:rPr lang="en-US" altLang="zh-CN" dirty="0">
                <a:latin typeface="Times New Roman" panose="02020603050405020304" pitchFamily="18" charset="0"/>
              </a:rPr>
            </a:br>
            <a:r>
              <a:rPr lang="en-US" altLang="zh-CN" i="1" dirty="0">
                <a:solidFill>
                  <a:srgbClr val="0000FF"/>
                </a:solidFill>
                <a:latin typeface="Times New Roman" panose="02020603050405020304" pitchFamily="18" charset="0"/>
              </a:rPr>
              <a:t>block</a:t>
            </a:r>
            <a:r>
              <a:rPr lang="en-US" altLang="zh-CN" i="1" dirty="0">
                <a:latin typeface="Times New Roman" panose="02020603050405020304" pitchFamily="18" charset="0"/>
              </a:rPr>
              <a:t>, </a:t>
            </a:r>
            <a:r>
              <a:rPr lang="en-US" altLang="zh-CN" dirty="0">
                <a:latin typeface="Times New Roman" panose="02020603050405020304" pitchFamily="18" charset="0"/>
              </a:rPr>
              <a:t>or table, in memory, and address </a:t>
            </a:r>
            <a:br>
              <a:rPr lang="en-US" altLang="zh-CN" dirty="0">
                <a:latin typeface="Times New Roman" panose="02020603050405020304" pitchFamily="18" charset="0"/>
              </a:rPr>
            </a:br>
            <a:r>
              <a:rPr lang="en-US" altLang="zh-CN" dirty="0">
                <a:latin typeface="Times New Roman" panose="02020603050405020304" pitchFamily="18" charset="0"/>
              </a:rPr>
              <a:t>of the block is passed as a parameter in </a:t>
            </a:r>
            <a:br>
              <a:rPr lang="en-US" altLang="zh-CN" dirty="0">
                <a:latin typeface="Times New Roman" panose="02020603050405020304" pitchFamily="18" charset="0"/>
              </a:rPr>
            </a:br>
            <a:r>
              <a:rPr lang="en-US" altLang="zh-CN" dirty="0">
                <a:latin typeface="Times New Roman" panose="02020603050405020304" pitchFamily="18" charset="0"/>
              </a:rPr>
              <a:t>a register (taken by Linux and Solaris)</a:t>
            </a:r>
            <a:endParaRPr lang="en-US" altLang="zh-CN" dirty="0">
              <a:latin typeface="Times New Roman" panose="02020603050405020304" pitchFamily="18" charset="0"/>
            </a:endParaRPr>
          </a:p>
          <a:p>
            <a:pPr lvl="1">
              <a:lnSpc>
                <a:spcPct val="90000"/>
              </a:lnSpc>
            </a:pPr>
            <a:r>
              <a:rPr lang="en-US" altLang="zh-CN" i="1" dirty="0">
                <a:solidFill>
                  <a:srgbClr val="0000FF"/>
                </a:solidFill>
                <a:latin typeface="Times New Roman" panose="02020603050405020304" pitchFamily="18" charset="0"/>
              </a:rPr>
              <a:t>Stack,</a:t>
            </a:r>
            <a:r>
              <a:rPr lang="en-US" altLang="zh-CN" i="1" dirty="0">
                <a:latin typeface="Times New Roman" panose="02020603050405020304" pitchFamily="18" charset="0"/>
              </a:rPr>
              <a:t> </a:t>
            </a:r>
            <a:r>
              <a:rPr lang="en-US" altLang="zh-CN" dirty="0">
                <a:latin typeface="Times New Roman" panose="02020603050405020304" pitchFamily="18" charset="0"/>
              </a:rPr>
              <a:t>Parameters are </a:t>
            </a:r>
            <a:r>
              <a:rPr lang="en-US" altLang="zh-CN" i="1" dirty="0">
                <a:solidFill>
                  <a:srgbClr val="0000FF"/>
                </a:solidFill>
                <a:latin typeface="Times New Roman" panose="02020603050405020304" pitchFamily="18" charset="0"/>
              </a:rPr>
              <a:t>pushed </a:t>
            </a:r>
            <a:r>
              <a:rPr lang="en-US" altLang="zh-CN" i="1" dirty="0">
                <a:latin typeface="Times New Roman" panose="02020603050405020304" pitchFamily="18" charset="0"/>
              </a:rPr>
              <a:t> </a:t>
            </a:r>
            <a:r>
              <a:rPr lang="en-US" altLang="zh-CN" dirty="0">
                <a:latin typeface="Times New Roman" panose="02020603050405020304" pitchFamily="18" charset="0"/>
              </a:rPr>
              <a:t>onto the</a:t>
            </a:r>
            <a:br>
              <a:rPr lang="en-US" altLang="zh-CN" dirty="0">
                <a:latin typeface="Times New Roman" panose="02020603050405020304" pitchFamily="18" charset="0"/>
              </a:rPr>
            </a:br>
            <a:r>
              <a:rPr lang="en-US" altLang="zh-CN" dirty="0">
                <a:latin typeface="Times New Roman" panose="02020603050405020304" pitchFamily="18" charset="0"/>
              </a:rPr>
              <a:t> </a:t>
            </a:r>
            <a:r>
              <a:rPr lang="en-US" altLang="zh-CN" i="1" dirty="0">
                <a:solidFill>
                  <a:srgbClr val="0000FF"/>
                </a:solidFill>
                <a:latin typeface="Times New Roman" panose="02020603050405020304" pitchFamily="18" charset="0"/>
              </a:rPr>
              <a:t>stack</a:t>
            </a:r>
            <a:r>
              <a:rPr lang="en-US" altLang="zh-CN" i="1" dirty="0">
                <a:latin typeface="Times New Roman" panose="02020603050405020304" pitchFamily="18" charset="0"/>
              </a:rPr>
              <a:t> </a:t>
            </a:r>
            <a:r>
              <a:rPr lang="en-US" altLang="zh-CN" dirty="0">
                <a:latin typeface="Times New Roman" panose="02020603050405020304" pitchFamily="18" charset="0"/>
              </a:rPr>
              <a:t>by the program and </a:t>
            </a:r>
            <a:r>
              <a:rPr lang="en-US" altLang="zh-CN" i="1" dirty="0">
                <a:solidFill>
                  <a:srgbClr val="0000FF"/>
                </a:solidFill>
                <a:latin typeface="Times New Roman" panose="02020603050405020304" pitchFamily="18" charset="0"/>
              </a:rPr>
              <a:t>popped</a:t>
            </a:r>
            <a:r>
              <a:rPr lang="en-US" altLang="zh-CN" i="1" dirty="0">
                <a:latin typeface="Times New Roman" panose="02020603050405020304" pitchFamily="18" charset="0"/>
              </a:rPr>
              <a:t> </a:t>
            </a:r>
            <a:r>
              <a:rPr lang="en-US" altLang="zh-CN" dirty="0">
                <a:latin typeface="Times New Roman" panose="02020603050405020304" pitchFamily="18" charset="0"/>
              </a:rPr>
              <a:t>off </a:t>
            </a:r>
            <a:br>
              <a:rPr lang="en-US" altLang="zh-CN" dirty="0">
                <a:latin typeface="Times New Roman" panose="02020603050405020304" pitchFamily="18" charset="0"/>
              </a:rPr>
            </a:br>
            <a:r>
              <a:rPr lang="en-US" altLang="zh-CN" dirty="0">
                <a:latin typeface="Times New Roman" panose="02020603050405020304" pitchFamily="18" charset="0"/>
              </a:rPr>
              <a:t>the stack by the OS</a:t>
            </a:r>
            <a:endParaRPr lang="en-US" altLang="zh-CN" dirty="0">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816080" y="2914981"/>
            <a:ext cx="5071849" cy="2809274"/>
          </a:xfrm>
          <a:prstGeom prst="rect">
            <a:avLst/>
          </a:prstGeom>
        </p:spPr>
      </p:pic>
      <p:sp>
        <p:nvSpPr>
          <p:cNvPr id="2"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5" name="灯片编号占位符 4"/>
          <p:cNvSpPr>
            <a:spLocks noGrp="1"/>
          </p:cNvSpPr>
          <p:nvPr>
            <p:ph type="sldNum" sz="quarter" idx="10"/>
          </p:nvPr>
        </p:nvSpPr>
        <p:spPr/>
        <p:txBody>
          <a:bodyPr/>
          <a:lstStyle/>
          <a:p>
            <a:fld id="{E66D2CC7-F4CF-4117-A897-807AC786776F}" type="slidenum">
              <a:rPr lang="en-US" altLang="zh-CN" smtClean="0"/>
            </a:fld>
            <a:endParaRPr lang="en-US" altLang="zh-CN"/>
          </a:p>
        </p:txBody>
      </p:sp>
      <p:sp>
        <p:nvSpPr>
          <p:cNvPr id="4" name="云形 3">
            <a:hlinkClick r:id="rId2" action="ppaction://hlinksldjump"/>
          </p:cNvPr>
          <p:cNvSpPr/>
          <p:nvPr/>
        </p:nvSpPr>
        <p:spPr bwMode="auto">
          <a:xfrm>
            <a:off x="7356140" y="5742447"/>
            <a:ext cx="2880000" cy="1080000"/>
          </a:xfrm>
          <a:prstGeom prst="cloud">
            <a:avLst/>
          </a:prstGeom>
          <a:solidFill>
            <a:srgbClr val="FFFF00"/>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ea typeface="楷体" panose="02010609060101010101" pitchFamily="49" charset="-122"/>
                <a:cs typeface="Times New Roman" panose="02020603050405020304" pitchFamily="18" charset="0"/>
              </a:rPr>
              <a:t>A2: </a:t>
            </a:r>
            <a:r>
              <a:rPr kumimoji="1" lang="en-US" altLang="zh-CN" sz="2000" b="1" i="0" u="none" strike="noStrike" cap="none" normalizeH="0" baseline="0" dirty="0" err="1">
                <a:ln>
                  <a:noFill/>
                </a:ln>
                <a:solidFill>
                  <a:schemeClr val="tx1"/>
                </a:solidFill>
                <a:effectLst/>
                <a:ea typeface="楷体" panose="02010609060101010101" pitchFamily="49" charset="-122"/>
                <a:cs typeface="Times New Roman" panose="02020603050405020304" pitchFamily="18" charset="0"/>
              </a:rPr>
              <a:t>openEuler</a:t>
            </a:r>
            <a:endParaRPr kumimoji="1" lang="en-US" altLang="zh-CN" sz="2000" b="1" i="0" u="none" strike="noStrike" cap="none" normalizeH="0" baseline="0" dirty="0">
              <a:ln>
                <a:noFill/>
              </a:ln>
              <a:solidFill>
                <a:schemeClr val="tx1"/>
              </a:solidFill>
              <a:effectLst/>
              <a:ea typeface="楷体" panose="02010609060101010101" pitchFamily="49" charset="-122"/>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2000" b="1" dirty="0">
                <a:ea typeface="楷体" panose="02010609060101010101" pitchFamily="49" charset="-122"/>
                <a:cs typeface="Times New Roman" panose="02020603050405020304" pitchFamily="18" charset="0"/>
              </a:rPr>
              <a:t>系统调用实现</a:t>
            </a:r>
            <a:endParaRPr kumimoji="1" lang="zh-CN" altLang="en-US" sz="2000" b="1" i="0" u="none" strike="noStrike" cap="none" normalizeH="0" baseline="0" dirty="0">
              <a:ln>
                <a:noFill/>
              </a:ln>
              <a:solidFill>
                <a:schemeClr val="tx1"/>
              </a:solidFill>
              <a:effectLst/>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left)">
                                      <p:cBhvr>
                                        <p:cTn id="7" dur="500"/>
                                        <p:tgtEl>
                                          <p:spTgt spid="32665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animEffect transition="in" filter="wipe(left)">
                                      <p:cBhvr>
                                        <p:cTn id="10" dur="500"/>
                                        <p:tgtEl>
                                          <p:spTgt spid="32665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left)">
                                      <p:cBhvr>
                                        <p:cTn id="15" dur="500"/>
                                        <p:tgtEl>
                                          <p:spTgt spid="32665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6659">
                                            <p:txEl>
                                              <p:pRg st="3" end="3"/>
                                            </p:txEl>
                                          </p:spTgt>
                                        </p:tgtEl>
                                        <p:attrNameLst>
                                          <p:attrName>style.visibility</p:attrName>
                                        </p:attrNameLst>
                                      </p:cBhvr>
                                      <p:to>
                                        <p:strVal val="visible"/>
                                      </p:to>
                                    </p:set>
                                    <p:animEffect transition="in" filter="wipe(left)">
                                      <p:cBhvr>
                                        <p:cTn id="18" dur="500"/>
                                        <p:tgtEl>
                                          <p:spTgt spid="32665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6659">
                                            <p:txEl>
                                              <p:pRg st="4" end="4"/>
                                            </p:txEl>
                                          </p:spTgt>
                                        </p:tgtEl>
                                        <p:attrNameLst>
                                          <p:attrName>style.visibility</p:attrName>
                                        </p:attrNameLst>
                                      </p:cBhvr>
                                      <p:to>
                                        <p:strVal val="visible"/>
                                      </p:to>
                                    </p:set>
                                    <p:animEffect transition="in" filter="wipe(left)">
                                      <p:cBhvr>
                                        <p:cTn id="21" dur="500"/>
                                        <p:tgtEl>
                                          <p:spTgt spid="326659">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6659">
                                            <p:txEl>
                                              <p:pRg st="5" end="5"/>
                                            </p:txEl>
                                          </p:spTgt>
                                        </p:tgtEl>
                                        <p:attrNameLst>
                                          <p:attrName>style.visibility</p:attrName>
                                        </p:attrNameLst>
                                      </p:cBhvr>
                                      <p:to>
                                        <p:strVal val="visible"/>
                                      </p:to>
                                    </p:set>
                                    <p:animEffect transition="in" filter="wipe(left)">
                                      <p:cBhvr>
                                        <p:cTn id="24" dur="500"/>
                                        <p:tgtEl>
                                          <p:spTgt spid="32665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circle(ou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P spid="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zh-CN" dirty="0"/>
              <a:t>2.4  Types of System Calls</a:t>
            </a:r>
            <a:endParaRPr lang="en-US" altLang="zh-CN" dirty="0"/>
          </a:p>
        </p:txBody>
      </p:sp>
      <p:sp>
        <p:nvSpPr>
          <p:cNvPr id="206851" name="Rectangle 3"/>
          <p:cNvSpPr>
            <a:spLocks noGrp="1" noChangeArrowheads="1"/>
          </p:cNvSpPr>
          <p:nvPr>
            <p:ph idx="1"/>
          </p:nvPr>
        </p:nvSpPr>
        <p:spPr/>
        <p:txBody>
          <a:bodyPr/>
          <a:lstStyle/>
          <a:p>
            <a:r>
              <a:rPr lang="en-US" altLang="zh-CN" dirty="0">
                <a:latin typeface="Times New Roman" panose="02020603050405020304" pitchFamily="18" charset="0"/>
              </a:rPr>
              <a:t>Process control</a:t>
            </a:r>
            <a:endParaRPr lang="en-US" altLang="zh-CN" dirty="0">
              <a:latin typeface="Times New Roman" panose="02020603050405020304" pitchFamily="18" charset="0"/>
            </a:endParaRPr>
          </a:p>
          <a:p>
            <a:r>
              <a:rPr lang="en-US" altLang="zh-CN" dirty="0">
                <a:latin typeface="Times New Roman" panose="02020603050405020304" pitchFamily="18" charset="0"/>
              </a:rPr>
              <a:t>File management</a:t>
            </a:r>
            <a:endParaRPr lang="en-US" altLang="zh-CN" dirty="0">
              <a:latin typeface="Times New Roman" panose="02020603050405020304" pitchFamily="18" charset="0"/>
            </a:endParaRPr>
          </a:p>
          <a:p>
            <a:r>
              <a:rPr lang="en-US" altLang="zh-CN" dirty="0">
                <a:latin typeface="Times New Roman" panose="02020603050405020304" pitchFamily="18" charset="0"/>
              </a:rPr>
              <a:t>Device management</a:t>
            </a:r>
            <a:endParaRPr lang="en-US" altLang="zh-CN" dirty="0">
              <a:latin typeface="Times New Roman" panose="02020603050405020304" pitchFamily="18" charset="0"/>
            </a:endParaRPr>
          </a:p>
          <a:p>
            <a:r>
              <a:rPr lang="en-US" altLang="zh-CN" dirty="0">
                <a:latin typeface="Times New Roman" panose="02020603050405020304" pitchFamily="18" charset="0"/>
              </a:rPr>
              <a:t>Information maintenance</a:t>
            </a:r>
            <a:endParaRPr lang="en-US" altLang="zh-CN" dirty="0">
              <a:latin typeface="Times New Roman" panose="02020603050405020304" pitchFamily="18" charset="0"/>
            </a:endParaRPr>
          </a:p>
          <a:p>
            <a:r>
              <a:rPr lang="en-US" altLang="zh-CN" dirty="0">
                <a:latin typeface="Times New Roman" panose="02020603050405020304" pitchFamily="18" charset="0"/>
              </a:rPr>
              <a:t>Communications</a:t>
            </a:r>
            <a:endParaRPr lang="en-US" altLang="zh-CN" dirty="0">
              <a:latin typeface="Times New Roman" panose="02020603050405020304" pitchFamily="18" charset="0"/>
            </a:endParaRPr>
          </a:p>
          <a:p>
            <a:r>
              <a:rPr lang="en-US" altLang="zh-CN" dirty="0">
                <a:latin typeface="Times New Roman" panose="02020603050405020304" pitchFamily="18" charset="0"/>
              </a:rPr>
              <a:t>protection</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wipe(left)">
                                      <p:cBhvr>
                                        <p:cTn id="7" dur="500"/>
                                        <p:tgtEl>
                                          <p:spTgt spid="20685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6851">
                                            <p:txEl>
                                              <p:pRg st="1" end="1"/>
                                            </p:txEl>
                                          </p:spTgt>
                                        </p:tgtEl>
                                        <p:attrNameLst>
                                          <p:attrName>style.visibility</p:attrName>
                                        </p:attrNameLst>
                                      </p:cBhvr>
                                      <p:to>
                                        <p:strVal val="visible"/>
                                      </p:to>
                                    </p:set>
                                    <p:animEffect transition="in" filter="wipe(left)">
                                      <p:cBhvr>
                                        <p:cTn id="11" dur="500"/>
                                        <p:tgtEl>
                                          <p:spTgt spid="206851">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6851">
                                            <p:txEl>
                                              <p:pRg st="2" end="2"/>
                                            </p:txEl>
                                          </p:spTgt>
                                        </p:tgtEl>
                                        <p:attrNameLst>
                                          <p:attrName>style.visibility</p:attrName>
                                        </p:attrNameLst>
                                      </p:cBhvr>
                                      <p:to>
                                        <p:strVal val="visible"/>
                                      </p:to>
                                    </p:set>
                                    <p:animEffect transition="in" filter="wipe(left)">
                                      <p:cBhvr>
                                        <p:cTn id="15" dur="500"/>
                                        <p:tgtEl>
                                          <p:spTgt spid="206851">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6851">
                                            <p:txEl>
                                              <p:pRg st="3" end="3"/>
                                            </p:txEl>
                                          </p:spTgt>
                                        </p:tgtEl>
                                        <p:attrNameLst>
                                          <p:attrName>style.visibility</p:attrName>
                                        </p:attrNameLst>
                                      </p:cBhvr>
                                      <p:to>
                                        <p:strVal val="visible"/>
                                      </p:to>
                                    </p:set>
                                    <p:animEffect transition="in" filter="wipe(left)">
                                      <p:cBhvr>
                                        <p:cTn id="19" dur="500"/>
                                        <p:tgtEl>
                                          <p:spTgt spid="206851">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6851">
                                            <p:txEl>
                                              <p:pRg st="4" end="4"/>
                                            </p:txEl>
                                          </p:spTgt>
                                        </p:tgtEl>
                                        <p:attrNameLst>
                                          <p:attrName>style.visibility</p:attrName>
                                        </p:attrNameLst>
                                      </p:cBhvr>
                                      <p:to>
                                        <p:strVal val="visible"/>
                                      </p:to>
                                    </p:set>
                                    <p:animEffect transition="in" filter="wipe(left)">
                                      <p:cBhvr>
                                        <p:cTn id="23" dur="500"/>
                                        <p:tgtEl>
                                          <p:spTgt spid="20685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6851">
                                            <p:txEl>
                                              <p:pRg st="5" end="5"/>
                                            </p:txEl>
                                          </p:spTgt>
                                        </p:tgtEl>
                                        <p:attrNameLst>
                                          <p:attrName>style.visibility</p:attrName>
                                        </p:attrNameLst>
                                      </p:cBhvr>
                                      <p:to>
                                        <p:strVal val="visible"/>
                                      </p:to>
                                    </p:set>
                                    <p:animEffect transition="in" filter="wipe(left)">
                                      <p:cBhvr>
                                        <p:cTn id="28" dur="500"/>
                                        <p:tgtEl>
                                          <p:spTgt spid="2068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tLang="zh-CN" dirty="0"/>
              <a:t>Process control</a:t>
            </a:r>
            <a:endParaRPr lang="en-US" altLang="zh-CN" dirty="0"/>
          </a:p>
        </p:txBody>
      </p:sp>
      <p:sp>
        <p:nvSpPr>
          <p:cNvPr id="208899"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end, abort</a:t>
            </a:r>
            <a:endParaRPr lang="en-US" altLang="zh-CN" dirty="0">
              <a:latin typeface="Times New Roman" panose="02020603050405020304" pitchFamily="18" charset="0"/>
            </a:endParaRPr>
          </a:p>
          <a:p>
            <a:r>
              <a:rPr lang="en-US" altLang="zh-CN" dirty="0">
                <a:latin typeface="Times New Roman" panose="02020603050405020304" pitchFamily="18" charset="0"/>
              </a:rPr>
              <a:t>load, execute</a:t>
            </a:r>
            <a:endParaRPr lang="en-US" altLang="zh-CN" dirty="0">
              <a:latin typeface="Times New Roman" panose="02020603050405020304" pitchFamily="18" charset="0"/>
            </a:endParaRPr>
          </a:p>
          <a:p>
            <a:r>
              <a:rPr lang="en-US" altLang="zh-CN" dirty="0">
                <a:latin typeface="Times New Roman" panose="02020603050405020304" pitchFamily="18" charset="0"/>
              </a:rPr>
              <a:t>create process, terminate process</a:t>
            </a:r>
            <a:endParaRPr lang="en-US" altLang="zh-CN" dirty="0">
              <a:latin typeface="Times New Roman" panose="02020603050405020304" pitchFamily="18" charset="0"/>
            </a:endParaRPr>
          </a:p>
          <a:p>
            <a:r>
              <a:rPr lang="en-US" altLang="zh-CN" dirty="0">
                <a:latin typeface="Times New Roman" panose="02020603050405020304" pitchFamily="18" charset="0"/>
              </a:rPr>
              <a:t>get process attributes, set process attributes</a:t>
            </a:r>
            <a:endParaRPr lang="en-US" altLang="zh-CN" dirty="0">
              <a:latin typeface="Times New Roman" panose="02020603050405020304" pitchFamily="18" charset="0"/>
            </a:endParaRPr>
          </a:p>
          <a:p>
            <a:r>
              <a:rPr lang="en-US" altLang="zh-CN" dirty="0">
                <a:latin typeface="Times New Roman" panose="02020603050405020304" pitchFamily="18" charset="0"/>
              </a:rPr>
              <a:t>wait for time</a:t>
            </a:r>
            <a:endParaRPr lang="en-US" altLang="zh-CN" dirty="0">
              <a:latin typeface="Times New Roman" panose="02020603050405020304" pitchFamily="18" charset="0"/>
            </a:endParaRPr>
          </a:p>
          <a:p>
            <a:r>
              <a:rPr lang="en-US" altLang="zh-CN" dirty="0">
                <a:latin typeface="Times New Roman" panose="02020603050405020304" pitchFamily="18" charset="0"/>
              </a:rPr>
              <a:t>wait event, signal event</a:t>
            </a:r>
            <a:endParaRPr lang="en-US" altLang="zh-CN" dirty="0">
              <a:latin typeface="Times New Roman" panose="02020603050405020304" pitchFamily="18" charset="0"/>
            </a:endParaRPr>
          </a:p>
          <a:p>
            <a:r>
              <a:rPr lang="en-US" altLang="zh-CN" dirty="0">
                <a:latin typeface="Times New Roman" panose="02020603050405020304" pitchFamily="18" charset="0"/>
              </a:rPr>
              <a:t>allocate and free memory</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r>
              <a:rPr lang="en-US" altLang="zh-CN" dirty="0">
                <a:solidFill>
                  <a:srgbClr val="0000FF"/>
                </a:solidFill>
                <a:latin typeface="Times New Roman" panose="02020603050405020304" pitchFamily="18" charset="0"/>
              </a:rPr>
              <a:t>Dump</a:t>
            </a:r>
            <a:r>
              <a:rPr lang="en-US" altLang="zh-CN" dirty="0">
                <a:latin typeface="Times New Roman" panose="02020603050405020304" pitchFamily="18" charset="0"/>
              </a:rPr>
              <a:t> memory if error</a:t>
            </a:r>
            <a:endParaRPr lang="en-US" altLang="zh-CN" dirty="0">
              <a:latin typeface="Times New Roman" panose="02020603050405020304" pitchFamily="18" charset="0"/>
            </a:endParaRPr>
          </a:p>
          <a:p>
            <a:r>
              <a:rPr lang="en-US" altLang="zh-CN" dirty="0">
                <a:solidFill>
                  <a:srgbClr val="0000FF"/>
                </a:solidFill>
                <a:latin typeface="Times New Roman" panose="02020603050405020304" pitchFamily="18" charset="0"/>
              </a:rPr>
              <a:t>Debugger </a:t>
            </a:r>
            <a:r>
              <a:rPr lang="en-US" altLang="zh-CN" dirty="0">
                <a:latin typeface="Times New Roman" panose="02020603050405020304" pitchFamily="18" charset="0"/>
              </a:rPr>
              <a:t>for determining </a:t>
            </a:r>
            <a:r>
              <a:rPr lang="en-US" altLang="zh-CN" dirty="0">
                <a:solidFill>
                  <a:srgbClr val="0000FF"/>
                </a:solidFill>
                <a:latin typeface="Times New Roman" panose="02020603050405020304" pitchFamily="18" charset="0"/>
              </a:rPr>
              <a:t>bugs, single step </a:t>
            </a:r>
            <a:r>
              <a:rPr lang="en-US" altLang="zh-CN" dirty="0">
                <a:latin typeface="Times New Roman" panose="02020603050405020304" pitchFamily="18" charset="0"/>
              </a:rPr>
              <a:t>execution</a:t>
            </a:r>
            <a:endParaRPr lang="en-US" altLang="zh-CN" dirty="0">
              <a:latin typeface="Times New Roman" panose="02020603050405020304" pitchFamily="18" charset="0"/>
            </a:endParaRPr>
          </a:p>
          <a:p>
            <a:r>
              <a:rPr lang="en-US" altLang="zh-CN" dirty="0">
                <a:solidFill>
                  <a:srgbClr val="0000FF"/>
                </a:solidFill>
                <a:latin typeface="Times New Roman" panose="02020603050405020304" pitchFamily="18" charset="0"/>
              </a:rPr>
              <a:t>Locks </a:t>
            </a:r>
            <a:r>
              <a:rPr lang="en-US" altLang="zh-CN" dirty="0">
                <a:latin typeface="Times New Roman" panose="02020603050405020304" pitchFamily="18" charset="0"/>
              </a:rPr>
              <a:t>for managing access to shared data between processes</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899">
                                            <p:txEl>
                                              <p:pRg st="8" end="8"/>
                                            </p:txEl>
                                          </p:spTgt>
                                        </p:tgtEl>
                                        <p:attrNameLst>
                                          <p:attrName>style.visibility</p:attrName>
                                        </p:attrNameLst>
                                      </p:cBhvr>
                                      <p:to>
                                        <p:strVal val="visible"/>
                                      </p:to>
                                    </p:set>
                                    <p:animEffect transition="in" filter="wipe(left)">
                                      <p:cBhvr>
                                        <p:cTn id="7" dur="500"/>
                                        <p:tgtEl>
                                          <p:spTgt spid="20889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8899">
                                            <p:txEl>
                                              <p:pRg st="9" end="9"/>
                                            </p:txEl>
                                          </p:spTgt>
                                        </p:tgtEl>
                                        <p:attrNameLst>
                                          <p:attrName>style.visibility</p:attrName>
                                        </p:attrNameLst>
                                      </p:cBhvr>
                                      <p:to>
                                        <p:strVal val="visible"/>
                                      </p:to>
                                    </p:set>
                                    <p:animEffect transition="in" filter="wipe(left)">
                                      <p:cBhvr>
                                        <p:cTn id="12" dur="500"/>
                                        <p:tgtEl>
                                          <p:spTgt spid="208899">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8899">
                                            <p:txEl>
                                              <p:pRg st="10" end="10"/>
                                            </p:txEl>
                                          </p:spTgt>
                                        </p:tgtEl>
                                        <p:attrNameLst>
                                          <p:attrName>style.visibility</p:attrName>
                                        </p:attrNameLst>
                                      </p:cBhvr>
                                      <p:to>
                                        <p:strVal val="visible"/>
                                      </p:to>
                                    </p:set>
                                    <p:animEffect transition="in" filter="wipe(left)">
                                      <p:cBhvr>
                                        <p:cTn id="17" dur="500"/>
                                        <p:tgtEl>
                                          <p:spTgt spid="2088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tLang="zh-CN" dirty="0"/>
              <a:t>File management</a:t>
            </a:r>
            <a:endParaRPr lang="en-US" altLang="zh-CN" dirty="0"/>
          </a:p>
        </p:txBody>
      </p:sp>
      <p:sp>
        <p:nvSpPr>
          <p:cNvPr id="210947" name="Rectangle 3"/>
          <p:cNvSpPr>
            <a:spLocks noGrp="1" noChangeArrowheads="1"/>
          </p:cNvSpPr>
          <p:nvPr>
            <p:ph sz="half" idx="1"/>
          </p:nvPr>
        </p:nvSpPr>
        <p:spPr/>
        <p:txBody>
          <a:bodyPr/>
          <a:lstStyle/>
          <a:p>
            <a:r>
              <a:rPr lang="en-US" altLang="zh-CN" dirty="0">
                <a:latin typeface="Times New Roman" panose="02020603050405020304" pitchFamily="18" charset="0"/>
              </a:rPr>
              <a:t>Create file, delete file</a:t>
            </a:r>
            <a:endParaRPr lang="en-US" altLang="zh-CN" dirty="0">
              <a:latin typeface="Times New Roman" panose="02020603050405020304" pitchFamily="18" charset="0"/>
            </a:endParaRPr>
          </a:p>
          <a:p>
            <a:r>
              <a:rPr lang="en-US" altLang="zh-CN" dirty="0">
                <a:latin typeface="Times New Roman" panose="02020603050405020304" pitchFamily="18" charset="0"/>
              </a:rPr>
              <a:t>open, close</a:t>
            </a:r>
            <a:endParaRPr lang="en-US" altLang="zh-CN" dirty="0">
              <a:latin typeface="Times New Roman" panose="02020603050405020304" pitchFamily="18" charset="0"/>
            </a:endParaRPr>
          </a:p>
          <a:p>
            <a:r>
              <a:rPr lang="en-US" altLang="zh-CN" dirty="0">
                <a:latin typeface="Times New Roman" panose="02020603050405020304" pitchFamily="18" charset="0"/>
              </a:rPr>
              <a:t>read, write, reposition</a:t>
            </a:r>
            <a:endParaRPr lang="en-US" altLang="zh-CN" dirty="0">
              <a:latin typeface="Times New Roman" panose="02020603050405020304" pitchFamily="18" charset="0"/>
            </a:endParaRPr>
          </a:p>
          <a:p>
            <a:r>
              <a:rPr lang="en-US" altLang="zh-CN" dirty="0">
                <a:latin typeface="Times New Roman" panose="02020603050405020304" pitchFamily="18" charset="0"/>
              </a:rPr>
              <a:t>get file attributes, set file attributes</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Request device, release device</a:t>
            </a:r>
            <a:endParaRPr lang="en-US" altLang="zh-CN" kern="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read, write, reposition</a:t>
            </a:r>
            <a:endParaRPr lang="en-US" altLang="zh-CN" kern="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get device attributes, set device attributes</a:t>
            </a:r>
            <a:endParaRPr lang="en-US" altLang="zh-CN" kern="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logically attach or detach devices</a:t>
            </a:r>
            <a:endParaRPr lang="en-US" altLang="zh-CN" kern="0" dirty="0">
              <a:latin typeface="Times New Roman" panose="02020603050405020304" pitchFamily="18" charset="0"/>
              <a:cs typeface="Times New Roman" panose="02020603050405020304" pitchFamily="18" charset="0"/>
            </a:endParaRPr>
          </a:p>
          <a:p>
            <a:endParaRPr lang="zh-CN" altLang="en-US" dirty="0"/>
          </a:p>
        </p:txBody>
      </p:sp>
      <p:sp>
        <p:nvSpPr>
          <p:cNvPr id="5" name="Rectangle 2"/>
          <p:cNvSpPr txBox="1">
            <a:spLocks noChangeArrowheads="1"/>
          </p:cNvSpPr>
          <p:nvPr/>
        </p:nvSpPr>
        <p:spPr bwMode="auto">
          <a:xfrm>
            <a:off x="6098853" y="108000"/>
            <a:ext cx="5760000" cy="720000"/>
          </a:xfrm>
          <a:prstGeom prst="rect">
            <a:avLst/>
          </a:prstGeom>
          <a:solidFill>
            <a:srgbClr val="002060"/>
          </a:solidFill>
          <a:ln>
            <a:noFill/>
          </a:ln>
        </p:spPr>
        <p:txBody>
          <a:bodyPr vert="horz" wrap="square" lIns="91440" tIns="45720" rIns="91440" bIns="45720" numCol="1" anchor="ctr" anchorCtr="0" compatLnSpc="1"/>
          <a:lstStyle>
            <a:lvl1pPr algn="l" rtl="0" fontAlgn="base">
              <a:spcBef>
                <a:spcPct val="0"/>
              </a:spcBef>
              <a:spcAft>
                <a:spcPct val="0"/>
              </a:spcAft>
              <a:defRPr kumimoji="1" sz="4000" b="1">
                <a:solidFill>
                  <a:srgbClr val="FF3300"/>
                </a:solidFill>
                <a:latin typeface="+mj-lt"/>
                <a:ea typeface="+mj-ea"/>
                <a:cs typeface="+mj-cs"/>
              </a:defRPr>
            </a:lvl1pPr>
            <a:lvl2pPr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2pPr>
            <a:lvl3pPr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3pPr>
            <a:lvl4pPr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4pPr>
            <a:lvl5pPr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000" b="1">
                <a:solidFill>
                  <a:srgbClr val="FF3300"/>
                </a:solidFill>
                <a:latin typeface="Times New Roman" panose="02020603050405020304" pitchFamily="18" charset="0"/>
                <a:ea typeface="宋体" panose="02010600030101010101" pitchFamily="2" charset="-122"/>
              </a:defRPr>
            </a:lvl9pPr>
          </a:lstStyle>
          <a:p>
            <a:r>
              <a:rPr lang="en-US" altLang="zh-CN" sz="3600" kern="0" dirty="0">
                <a:solidFill>
                  <a:schemeClr val="bg1"/>
                </a:solidFill>
                <a:latin typeface="Times New Roman" panose="02020603050405020304" pitchFamily="18" charset="0"/>
                <a:cs typeface="Times New Roman" panose="02020603050405020304" pitchFamily="18" charset="0"/>
              </a:rPr>
              <a:t>Device management</a:t>
            </a:r>
            <a:endParaRPr lang="en-US" altLang="zh-CN" sz="3600" kern="0"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ltLang="zh-CN" dirty="0"/>
              <a:t>Communications </a:t>
            </a:r>
            <a:endParaRPr lang="en-US" altLang="zh-CN" dirty="0"/>
          </a:p>
        </p:txBody>
      </p:sp>
      <p:sp>
        <p:nvSpPr>
          <p:cNvPr id="217091"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two common models of communication</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message-passing model</a:t>
            </a:r>
            <a:r>
              <a:rPr lang="en-US" altLang="zh-CN" dirty="0">
                <a:latin typeface="Times New Roman" panose="02020603050405020304" pitchFamily="18" charset="0"/>
              </a:rPr>
              <a:t>: information is exchanged through an </a:t>
            </a:r>
            <a:r>
              <a:rPr lang="en-US" altLang="zh-CN" dirty="0" err="1">
                <a:latin typeface="Times New Roman" panose="02020603050405020304" pitchFamily="18" charset="0"/>
              </a:rPr>
              <a:t>interprocess</a:t>
            </a:r>
            <a:r>
              <a:rPr lang="en-US" altLang="zh-CN" dirty="0">
                <a:latin typeface="Times New Roman" panose="02020603050405020304" pitchFamily="18" charset="0"/>
              </a:rPr>
              <a:t>-communication facility (IPC) provided by the operating system.</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Shared-memory model</a:t>
            </a:r>
            <a:r>
              <a:rPr lang="en-US" altLang="zh-CN" dirty="0">
                <a:latin typeface="Times New Roman" panose="02020603050405020304" pitchFamily="18" charset="0"/>
              </a:rPr>
              <a:t>: process use map memory system call to gain access to regions of memory owned by other processes.</a:t>
            </a:r>
            <a:endParaRPr lang="en-US" altLang="zh-CN" dirty="0">
              <a:latin typeface="Times New Roman" panose="02020603050405020304" pitchFamily="18" charset="0"/>
            </a:endParaRPr>
          </a:p>
          <a:p>
            <a:pPr lvl="3">
              <a:spcBef>
                <a:spcPts val="300"/>
              </a:spcBef>
            </a:pPr>
            <a:endParaRPr lang="en-US" altLang="zh-CN" dirty="0">
              <a:latin typeface="Times New Roman" panose="02020603050405020304" pitchFamily="18" charset="0"/>
              <a:cs typeface="Times New Roman" panose="02020603050405020304" pitchFamily="18" charset="0"/>
            </a:endParaRPr>
          </a:p>
          <a:p>
            <a:pPr>
              <a:spcBef>
                <a:spcPts val="300"/>
              </a:spcBef>
            </a:pPr>
            <a:r>
              <a:rPr lang="en-US" altLang="zh-CN" dirty="0">
                <a:latin typeface="Times New Roman" panose="02020603050405020304" pitchFamily="18" charset="0"/>
              </a:rPr>
              <a:t>Create, delete communication connection</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send, receive messages if </a:t>
            </a:r>
            <a:r>
              <a:rPr lang="en-US" altLang="zh-CN" dirty="0">
                <a:solidFill>
                  <a:srgbClr val="0000FF"/>
                </a:solidFill>
                <a:latin typeface="Times New Roman" panose="02020603050405020304" pitchFamily="18" charset="0"/>
              </a:rPr>
              <a:t>message passing model</a:t>
            </a:r>
            <a:endParaRPr lang="en-US" altLang="zh-CN" dirty="0">
              <a:solidFill>
                <a:srgbClr val="0000FF"/>
              </a:solidFill>
              <a:latin typeface="Times New Roman" panose="02020603050405020304" pitchFamily="18" charset="0"/>
            </a:endParaRPr>
          </a:p>
          <a:p>
            <a:pPr>
              <a:spcBef>
                <a:spcPts val="300"/>
              </a:spcBef>
            </a:pPr>
            <a:r>
              <a:rPr lang="en-US" altLang="zh-CN" dirty="0">
                <a:latin typeface="Times New Roman" panose="02020603050405020304" pitchFamily="18" charset="0"/>
              </a:rPr>
              <a:t>create and gain access to memory regions</a:t>
            </a:r>
            <a:r>
              <a:rPr lang="en-US" altLang="zh-CN" dirty="0">
                <a:solidFill>
                  <a:srgbClr val="3366FF"/>
                </a:solidFill>
                <a:latin typeface="Times New Roman" panose="02020603050405020304" pitchFamily="18" charset="0"/>
              </a:rPr>
              <a:t> </a:t>
            </a:r>
            <a:r>
              <a:rPr lang="en-US" altLang="zh-CN" dirty="0">
                <a:solidFill>
                  <a:srgbClr val="0000FF"/>
                </a:solidFill>
                <a:latin typeface="Times New Roman" panose="02020603050405020304" pitchFamily="18" charset="0"/>
              </a:rPr>
              <a:t>if Shared-memory model </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transfer status information</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attach or detach remote devices</a:t>
            </a:r>
            <a:endParaRPr lang="en-US" altLang="zh-CN" dirty="0">
              <a:latin typeface="Times New Roman" panose="02020603050405020304" pitchFamily="18" charset="0"/>
            </a:endParaRPr>
          </a:p>
          <a:p>
            <a:pPr lvl="3">
              <a:spcBef>
                <a:spcPts val="300"/>
              </a:spcBef>
            </a:pP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wipe(left)">
                                      <p:cBhvr>
                                        <p:cTn id="7" dur="500"/>
                                        <p:tgtEl>
                                          <p:spTgt spid="21709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7091">
                                            <p:txEl>
                                              <p:pRg st="1" end="1"/>
                                            </p:txEl>
                                          </p:spTgt>
                                        </p:tgtEl>
                                        <p:attrNameLst>
                                          <p:attrName>style.visibility</p:attrName>
                                        </p:attrNameLst>
                                      </p:cBhvr>
                                      <p:to>
                                        <p:strVal val="visible"/>
                                      </p:to>
                                    </p:set>
                                    <p:animEffect transition="in" filter="wipe(left)">
                                      <p:cBhvr>
                                        <p:cTn id="10" dur="500"/>
                                        <p:tgtEl>
                                          <p:spTgt spid="21709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7091">
                                            <p:txEl>
                                              <p:pRg st="2" end="2"/>
                                            </p:txEl>
                                          </p:spTgt>
                                        </p:tgtEl>
                                        <p:attrNameLst>
                                          <p:attrName>style.visibility</p:attrName>
                                        </p:attrNameLst>
                                      </p:cBhvr>
                                      <p:to>
                                        <p:strVal val="visible"/>
                                      </p:to>
                                    </p:set>
                                    <p:animEffect transition="in" filter="wipe(left)">
                                      <p:cBhvr>
                                        <p:cTn id="13" dur="500"/>
                                        <p:tgtEl>
                                          <p:spTgt spid="217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7091">
                                            <p:txEl>
                                              <p:pRg st="4" end="4"/>
                                            </p:txEl>
                                          </p:spTgt>
                                        </p:tgtEl>
                                        <p:attrNameLst>
                                          <p:attrName>style.visibility</p:attrName>
                                        </p:attrNameLst>
                                      </p:cBhvr>
                                      <p:to>
                                        <p:strVal val="visible"/>
                                      </p:to>
                                    </p:set>
                                    <p:animEffect transition="in" filter="wipe(left)">
                                      <p:cBhvr>
                                        <p:cTn id="18" dur="500"/>
                                        <p:tgtEl>
                                          <p:spTgt spid="217091">
                                            <p:txEl>
                                              <p:pRg st="4" end="4"/>
                                            </p:txEl>
                                          </p:spTgt>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17091">
                                            <p:txEl>
                                              <p:pRg st="5" end="5"/>
                                            </p:txEl>
                                          </p:spTgt>
                                        </p:tgtEl>
                                        <p:attrNameLst>
                                          <p:attrName>style.visibility</p:attrName>
                                        </p:attrNameLst>
                                      </p:cBhvr>
                                      <p:to>
                                        <p:strVal val="visible"/>
                                      </p:to>
                                    </p:set>
                                    <p:animEffect transition="in" filter="wipe(left)">
                                      <p:cBhvr>
                                        <p:cTn id="22" dur="500"/>
                                        <p:tgtEl>
                                          <p:spTgt spid="217091">
                                            <p:txEl>
                                              <p:pRg st="5" end="5"/>
                                            </p:txEl>
                                          </p:spTgt>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17091">
                                            <p:txEl>
                                              <p:pRg st="6" end="6"/>
                                            </p:txEl>
                                          </p:spTgt>
                                        </p:tgtEl>
                                        <p:attrNameLst>
                                          <p:attrName>style.visibility</p:attrName>
                                        </p:attrNameLst>
                                      </p:cBhvr>
                                      <p:to>
                                        <p:strVal val="visible"/>
                                      </p:to>
                                    </p:set>
                                    <p:animEffect transition="in" filter="wipe(left)">
                                      <p:cBhvr>
                                        <p:cTn id="26" dur="500"/>
                                        <p:tgtEl>
                                          <p:spTgt spid="217091">
                                            <p:txEl>
                                              <p:pRg st="6" end="6"/>
                                            </p:txEl>
                                          </p:spTgt>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17091">
                                            <p:txEl>
                                              <p:pRg st="7" end="7"/>
                                            </p:txEl>
                                          </p:spTgt>
                                        </p:tgtEl>
                                        <p:attrNameLst>
                                          <p:attrName>style.visibility</p:attrName>
                                        </p:attrNameLst>
                                      </p:cBhvr>
                                      <p:to>
                                        <p:strVal val="visible"/>
                                      </p:to>
                                    </p:set>
                                    <p:animEffect transition="in" filter="wipe(left)">
                                      <p:cBhvr>
                                        <p:cTn id="30" dur="500"/>
                                        <p:tgtEl>
                                          <p:spTgt spid="217091">
                                            <p:txEl>
                                              <p:pRg st="7" end="7"/>
                                            </p:txEl>
                                          </p:spTgt>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17091">
                                            <p:txEl>
                                              <p:pRg st="8" end="8"/>
                                            </p:txEl>
                                          </p:spTgt>
                                        </p:tgtEl>
                                        <p:attrNameLst>
                                          <p:attrName>style.visibility</p:attrName>
                                        </p:attrNameLst>
                                      </p:cBhvr>
                                      <p:to>
                                        <p:strVal val="visible"/>
                                      </p:to>
                                    </p:set>
                                    <p:animEffect transition="in" filter="wipe(left)">
                                      <p:cBhvr>
                                        <p:cTn id="34" dur="500"/>
                                        <p:tgtEl>
                                          <p:spTgt spid="2170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zh-CN" sz="3600" dirty="0"/>
              <a:t>Information maintenance</a:t>
            </a:r>
            <a:endParaRPr lang="en-US" altLang="zh-CN" sz="3600" dirty="0"/>
          </a:p>
        </p:txBody>
      </p:sp>
      <p:sp>
        <p:nvSpPr>
          <p:cNvPr id="215043" name="Rectangle 3"/>
          <p:cNvSpPr>
            <a:spLocks noGrp="1" noChangeArrowheads="1"/>
          </p:cNvSpPr>
          <p:nvPr>
            <p:ph sz="half" idx="1"/>
          </p:nvPr>
        </p:nvSpPr>
        <p:spPr/>
        <p:txBody>
          <a:bodyPr/>
          <a:lstStyle/>
          <a:p>
            <a:r>
              <a:rPr lang="en-US" altLang="zh-CN" dirty="0">
                <a:latin typeface="Times New Roman" panose="02020603050405020304" pitchFamily="18" charset="0"/>
              </a:rPr>
              <a:t>Get time or date, set time or date</a:t>
            </a:r>
            <a:endParaRPr lang="en-US" altLang="zh-CN" dirty="0">
              <a:latin typeface="Times New Roman" panose="02020603050405020304" pitchFamily="18" charset="0"/>
            </a:endParaRPr>
          </a:p>
          <a:p>
            <a:r>
              <a:rPr lang="en-US" altLang="zh-CN" dirty="0">
                <a:latin typeface="Times New Roman" panose="02020603050405020304" pitchFamily="18" charset="0"/>
              </a:rPr>
              <a:t>get system data, set system data</a:t>
            </a:r>
            <a:endParaRPr lang="en-US" altLang="zh-CN" dirty="0">
              <a:latin typeface="Times New Roman" panose="02020603050405020304" pitchFamily="18" charset="0"/>
            </a:endParaRPr>
          </a:p>
          <a:p>
            <a:r>
              <a:rPr lang="en-US" altLang="zh-CN" dirty="0">
                <a:latin typeface="Times New Roman" panose="02020603050405020304" pitchFamily="18" charset="0"/>
              </a:rPr>
              <a:t>get process, file, or device attributes</a:t>
            </a:r>
            <a:endParaRPr lang="en-US" altLang="zh-CN" dirty="0">
              <a:latin typeface="Times New Roman" panose="02020603050405020304" pitchFamily="18" charset="0"/>
            </a:endParaRPr>
          </a:p>
          <a:p>
            <a:r>
              <a:rPr lang="en-US" altLang="zh-CN" dirty="0">
                <a:latin typeface="Times New Roman" panose="02020603050405020304" pitchFamily="18" charset="0"/>
              </a:rPr>
              <a:t>set process, file, or device attributes</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r>
              <a:rPr lang="en-US" altLang="zh-CN" dirty="0">
                <a:latin typeface="Times New Roman" panose="02020603050405020304" pitchFamily="18" charset="0"/>
              </a:rPr>
              <a:t>Control access to resources</a:t>
            </a:r>
            <a:endParaRPr lang="en-US" altLang="zh-CN" dirty="0">
              <a:latin typeface="Times New Roman" panose="02020603050405020304" pitchFamily="18" charset="0"/>
            </a:endParaRPr>
          </a:p>
          <a:p>
            <a:r>
              <a:rPr lang="en-US" altLang="zh-CN" dirty="0">
                <a:latin typeface="Times New Roman" panose="02020603050405020304" pitchFamily="18" charset="0"/>
              </a:rPr>
              <a:t>Get and set permissions</a:t>
            </a:r>
            <a:endParaRPr lang="en-US" altLang="zh-CN" dirty="0">
              <a:latin typeface="Times New Roman" panose="02020603050405020304" pitchFamily="18" charset="0"/>
            </a:endParaRPr>
          </a:p>
          <a:p>
            <a:r>
              <a:rPr lang="en-US" altLang="zh-CN" dirty="0">
                <a:latin typeface="Times New Roman" panose="02020603050405020304" pitchFamily="18" charset="0"/>
              </a:rPr>
              <a:t>Allow and deny user access</a:t>
            </a:r>
            <a:endParaRPr lang="zh-CN" altLang="en-US" dirty="0">
              <a:latin typeface="Times New Roman" panose="02020603050405020304" pitchFamily="18" charset="0"/>
            </a:endParaRPr>
          </a:p>
          <a:p>
            <a:endParaRPr lang="zh-CN" altLang="en-US" dirty="0"/>
          </a:p>
        </p:txBody>
      </p:sp>
      <p:sp>
        <p:nvSpPr>
          <p:cNvPr id="6" name="标题 1"/>
          <p:cNvSpPr txBox="1"/>
          <p:nvPr/>
        </p:nvSpPr>
        <p:spPr bwMode="auto">
          <a:xfrm>
            <a:off x="6302054" y="108000"/>
            <a:ext cx="5624345" cy="720000"/>
          </a:xfrm>
          <a:prstGeom prst="rect">
            <a:avLst/>
          </a:prstGeom>
          <a:noFill/>
          <a:ln w="9525">
            <a:noFill/>
            <a:miter lim="800000"/>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lstStyle>
            <a:lvl1pPr algn="l" rtl="0" fontAlgn="base">
              <a:spcBef>
                <a:spcPct val="0"/>
              </a:spcBef>
              <a:spcAft>
                <a:spcPct val="0"/>
              </a:spcAft>
              <a:defRPr kumimoji="1" sz="40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2pPr>
            <a:lvl3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3pPr>
            <a:lvl4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4pPr>
            <a:lvl5pPr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kumimoji="1" sz="4000">
                <a:solidFill>
                  <a:srgbClr val="FF3300"/>
                </a:solidFill>
                <a:latin typeface="黑体" panose="02010609060101010101" pitchFamily="2" charset="-122"/>
                <a:ea typeface="黑体" panose="02010609060101010101" pitchFamily="2" charset="-122"/>
              </a:defRPr>
            </a:lvl9pPr>
          </a:lstStyle>
          <a:p>
            <a:r>
              <a:rPr lang="en-US" altLang="zh-CN" sz="3600" kern="0" dirty="0">
                <a:solidFill>
                  <a:schemeClr val="bg1"/>
                </a:solidFill>
              </a:rPr>
              <a:t>Protection</a:t>
            </a:r>
            <a:endParaRPr lang="zh-CN" altLang="en-US" sz="3600" kern="0" dirty="0">
              <a:solidFill>
                <a:schemeClr val="bg1"/>
              </a:solidFill>
            </a:endParaRPr>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Examples of Windows and  Unix System Calls</a:t>
            </a:r>
            <a:endParaRPr lang="zh-CN" altLang="en-US" sz="3200" dirty="0"/>
          </a:p>
        </p:txBody>
      </p:sp>
      <p:pic>
        <p:nvPicPr>
          <p:cNvPr id="26627" name="Picture 6" descr="OS8-p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551" y="890725"/>
            <a:ext cx="7605850" cy="591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zh-CN" dirty="0"/>
              <a:t>Contents</a:t>
            </a:r>
            <a:endParaRPr lang="en-US" altLang="zh-CN" dirty="0"/>
          </a:p>
        </p:txBody>
      </p:sp>
      <p:sp>
        <p:nvSpPr>
          <p:cNvPr id="174083" name="Rectangle 3"/>
          <p:cNvSpPr>
            <a:spLocks noGrp="1" noChangeArrowheads="1"/>
          </p:cNvSpPr>
          <p:nvPr>
            <p:ph idx="1"/>
          </p:nvPr>
        </p:nvSpPr>
        <p:spPr/>
        <p:txBody>
          <a:bodyPr/>
          <a:lstStyle/>
          <a:p>
            <a:pPr marL="533400" indent="-533400">
              <a:buNone/>
            </a:pPr>
            <a:r>
              <a:rPr lang="en-US" altLang="zh-CN" dirty="0">
                <a:latin typeface="Times New Roman" panose="02020603050405020304" pitchFamily="18" charset="0"/>
              </a:rPr>
              <a:t>2.1    Operating System Services</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2.2    User Operating System Interface</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2.3    System Calls</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2.4    Types of System Calls</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2.5    System Programs</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2.6    Operating System Design and Implementation</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2.7    Operating System Structure</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2.8    Virtual Machines</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2.9    Operating System Generation</a:t>
            </a:r>
            <a:endParaRPr lang="en-US" altLang="zh-CN" dirty="0">
              <a:latin typeface="Times New Roman" panose="02020603050405020304" pitchFamily="18" charset="0"/>
            </a:endParaRPr>
          </a:p>
          <a:p>
            <a:pPr marL="533400" indent="-533400">
              <a:buNone/>
            </a:pPr>
            <a:r>
              <a:rPr lang="en-US" altLang="zh-CN" dirty="0">
                <a:latin typeface="Times New Roman" panose="02020603050405020304" pitchFamily="18" charset="0"/>
              </a:rPr>
              <a:t>2.10   System Boot</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zh-CN" dirty="0"/>
              <a:t>2.5  System Programs</a:t>
            </a:r>
            <a:endParaRPr lang="en-US" altLang="zh-CN" dirty="0"/>
          </a:p>
        </p:txBody>
      </p:sp>
      <p:sp>
        <p:nvSpPr>
          <p:cNvPr id="342019" name="Rectangle 3"/>
          <p:cNvSpPr>
            <a:spLocks noGrp="1" noChangeArrowheads="1"/>
          </p:cNvSpPr>
          <p:nvPr>
            <p:ph sz="half" idx="1"/>
          </p:nvPr>
        </p:nvSpPr>
        <p:spPr/>
        <p:txBody>
          <a:bodyPr>
            <a:normAutofit/>
          </a:bodyPr>
          <a:lstStyle/>
          <a:p>
            <a:pPr>
              <a:spcBef>
                <a:spcPts val="600"/>
              </a:spcBef>
            </a:pPr>
            <a:r>
              <a:rPr lang="en-US" altLang="zh-CN" dirty="0">
                <a:latin typeface="Times New Roman" panose="02020603050405020304" pitchFamily="18" charset="0"/>
              </a:rPr>
              <a:t>System programs provide a convenient environment for program development and execution.  </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Most users’ view of the operation system is defined by system programs, not the actual system calls. </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spcBef>
                <a:spcPts val="600"/>
              </a:spcBef>
            </a:pPr>
            <a:r>
              <a:rPr lang="en-US" altLang="zh-CN" dirty="0">
                <a:latin typeface="Times New Roman" panose="02020603050405020304" pitchFamily="18" charset="0"/>
              </a:rPr>
              <a:t>They can be divided into:</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File management </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Status information</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File modification</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Programming language support</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Program loading and execution</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Communications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Background services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System utilities / Application programs</a:t>
            </a:r>
            <a:endParaRPr lang="en-US" altLang="zh-CN" dirty="0">
              <a:latin typeface="Times New Roman" panose="02020603050405020304" pitchFamily="18" charset="0"/>
            </a:endParaRPr>
          </a:p>
          <a:p>
            <a:pPr marL="0" indent="0">
              <a:buNone/>
            </a:pPr>
            <a:endParaRPr lang="zh-CN" altLang="en-US"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2019">
                                            <p:txEl>
                                              <p:pRg st="0" end="0"/>
                                            </p:txEl>
                                          </p:spTgt>
                                        </p:tgtEl>
                                        <p:attrNameLst>
                                          <p:attrName>style.visibility</p:attrName>
                                        </p:attrNameLst>
                                      </p:cBhvr>
                                      <p:to>
                                        <p:strVal val="visible"/>
                                      </p:to>
                                    </p:set>
                                    <p:animEffect transition="in" filter="wipe(left)">
                                      <p:cBhvr>
                                        <p:cTn id="7" dur="500"/>
                                        <p:tgtEl>
                                          <p:spTgt spid="342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2019">
                                            <p:txEl>
                                              <p:pRg st="1" end="1"/>
                                            </p:txEl>
                                          </p:spTgt>
                                        </p:tgtEl>
                                        <p:attrNameLst>
                                          <p:attrName>style.visibility</p:attrName>
                                        </p:attrNameLst>
                                      </p:cBhvr>
                                      <p:to>
                                        <p:strVal val="visible"/>
                                      </p:to>
                                    </p:set>
                                    <p:animEffect transition="in" filter="wipe(left)">
                                      <p:cBhvr>
                                        <p:cTn id="12" dur="500"/>
                                        <p:tgtEl>
                                          <p:spTgt spid="342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wipe(left)">
                                      <p:cBhvr>
                                        <p:cTn id="20" dur="500"/>
                                        <p:tgtEl>
                                          <p:spTgt spid="2">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wipe(left)">
                                      <p:cBhvr>
                                        <p:cTn id="23" dur="500"/>
                                        <p:tgtEl>
                                          <p:spTgt spid="2">
                                            <p:txEl>
                                              <p:pRg st="2" end="2"/>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wipe(left)">
                                      <p:cBhvr>
                                        <p:cTn id="26" dur="500"/>
                                        <p:tgtEl>
                                          <p:spTgt spid="2">
                                            <p:txEl>
                                              <p:pRg st="3" end="3"/>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wipe(left)">
                                      <p:cBhvr>
                                        <p:cTn id="29" dur="500"/>
                                        <p:tgtEl>
                                          <p:spTgt spid="2">
                                            <p:txEl>
                                              <p:pRg st="4" end="4"/>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left)">
                                      <p:cBhvr>
                                        <p:cTn id="35" dur="500"/>
                                        <p:tgtEl>
                                          <p:spTgt spid="2">
                                            <p:txEl>
                                              <p:pRg st="6" end="6"/>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wipe(left)">
                                      <p:cBhvr>
                                        <p:cTn id="38" dur="500"/>
                                        <p:tgtEl>
                                          <p:spTgt spid="2">
                                            <p:txEl>
                                              <p:pRg st="7" end="7"/>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wipe(left)">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build="p"/>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dirty="0"/>
              <a:t>System Programs</a:t>
            </a:r>
            <a:endParaRPr lang="en-US" altLang="zh-CN" dirty="0"/>
          </a:p>
        </p:txBody>
      </p:sp>
      <p:sp>
        <p:nvSpPr>
          <p:cNvPr id="330755" name="Rectangle 3"/>
          <p:cNvSpPr>
            <a:spLocks noGrp="1" noChangeArrowheads="1"/>
          </p:cNvSpPr>
          <p:nvPr>
            <p:ph idx="1"/>
          </p:nvPr>
        </p:nvSpPr>
        <p:spPr>
          <a:xfrm>
            <a:off x="396647" y="1133745"/>
            <a:ext cx="11520000" cy="5490610"/>
          </a:xfrm>
        </p:spPr>
        <p:txBody>
          <a:bodyPr>
            <a:normAutofit lnSpcReduction="10000"/>
          </a:bodyPr>
          <a:lstStyle/>
          <a:p>
            <a:r>
              <a:rPr lang="en-US" altLang="zh-CN" dirty="0">
                <a:solidFill>
                  <a:srgbClr val="0000FF"/>
                </a:solidFill>
                <a:latin typeface="Times New Roman" panose="02020603050405020304" pitchFamily="18" charset="0"/>
              </a:rPr>
              <a:t>File management</a:t>
            </a:r>
            <a:endParaRPr lang="en-US" altLang="zh-CN" dirty="0">
              <a:solidFill>
                <a:srgbClr val="0000FF"/>
              </a:solidFill>
              <a:latin typeface="Times New Roman" panose="02020603050405020304" pitchFamily="18" charset="0"/>
            </a:endParaRPr>
          </a:p>
          <a:p>
            <a:pPr lvl="1"/>
            <a:r>
              <a:rPr lang="en-US" altLang="zh-CN" dirty="0">
                <a:latin typeface="Times New Roman" panose="02020603050405020304" pitchFamily="18" charset="0"/>
              </a:rPr>
              <a:t>Create, delete, copy, rename, print, dump, list, and generally manipulate files and directories.</a:t>
            </a:r>
            <a:endParaRPr lang="en-US" altLang="zh-CN" dirty="0">
              <a:latin typeface="Times New Roman" panose="02020603050405020304" pitchFamily="18" charset="0"/>
            </a:endParaRPr>
          </a:p>
          <a:p>
            <a:pPr>
              <a:lnSpc>
                <a:spcPct val="90000"/>
              </a:lnSpc>
            </a:pPr>
            <a:r>
              <a:rPr lang="en-US" altLang="zh-CN" dirty="0">
                <a:solidFill>
                  <a:srgbClr val="0000FF"/>
                </a:solidFill>
                <a:latin typeface="Times New Roman" panose="02020603050405020304" pitchFamily="18" charset="0"/>
              </a:rPr>
              <a:t>Status information</a:t>
            </a:r>
            <a:endParaRPr lang="en-US" altLang="zh-CN" dirty="0">
              <a:solidFill>
                <a:srgbClr val="0000FF"/>
              </a:solidFill>
              <a:latin typeface="Times New Roman" panose="02020603050405020304" pitchFamily="18" charset="0"/>
            </a:endParaRPr>
          </a:p>
          <a:p>
            <a:pPr lvl="1">
              <a:lnSpc>
                <a:spcPct val="90000"/>
              </a:lnSpc>
            </a:pPr>
            <a:r>
              <a:rPr lang="en-US" altLang="zh-CN" dirty="0">
                <a:latin typeface="Times New Roman" panose="02020603050405020304" pitchFamily="18" charset="0"/>
              </a:rPr>
              <a:t>Some ask the system for info, such as date, time, amount of available memory, disk space, number of users.</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Others provide detailed performance, logging, and debugging information.</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Typically, these programs format and print the output to the terminal or other output devices.</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Some systems implement  a </a:t>
            </a:r>
            <a:r>
              <a:rPr lang="en-US" altLang="zh-CN" dirty="0">
                <a:solidFill>
                  <a:srgbClr val="0000FF"/>
                </a:solidFill>
                <a:latin typeface="Times New Roman" panose="02020603050405020304" pitchFamily="18" charset="0"/>
              </a:rPr>
              <a:t>registry</a:t>
            </a:r>
            <a:r>
              <a:rPr lang="en-US" altLang="zh-CN" dirty="0">
                <a:latin typeface="Times New Roman" panose="02020603050405020304" pitchFamily="18" charset="0"/>
              </a:rPr>
              <a:t>,  used to store and retrieve configuration information.</a:t>
            </a:r>
            <a:endParaRPr lang="en-US" altLang="zh-CN" dirty="0">
              <a:latin typeface="Times New Roman" panose="02020603050405020304" pitchFamily="18" charset="0"/>
            </a:endParaRPr>
          </a:p>
          <a:p>
            <a:pPr>
              <a:lnSpc>
                <a:spcPct val="90000"/>
              </a:lnSpc>
            </a:pPr>
            <a:r>
              <a:rPr lang="en-US" altLang="zh-CN" dirty="0">
                <a:solidFill>
                  <a:srgbClr val="0000FF"/>
                </a:solidFill>
              </a:rPr>
              <a:t>File modification</a:t>
            </a:r>
            <a:endParaRPr lang="en-US" altLang="zh-CN" dirty="0">
              <a:solidFill>
                <a:srgbClr val="0000FF"/>
              </a:solidFill>
            </a:endParaRPr>
          </a:p>
          <a:p>
            <a:pPr lvl="1">
              <a:lnSpc>
                <a:spcPct val="90000"/>
              </a:lnSpc>
            </a:pPr>
            <a:r>
              <a:rPr lang="en-US" altLang="zh-CN" dirty="0"/>
              <a:t>Text editors to create and modify files</a:t>
            </a:r>
            <a:endParaRPr lang="en-US" altLang="zh-CN" dirty="0"/>
          </a:p>
          <a:p>
            <a:pPr lvl="1">
              <a:lnSpc>
                <a:spcPct val="90000"/>
              </a:lnSpc>
            </a:pPr>
            <a:r>
              <a:rPr lang="en-US" altLang="zh-CN" dirty="0"/>
              <a:t>Special commands to search contents of files or perform transformations of the text.</a:t>
            </a:r>
            <a:endParaRPr lang="en-US" altLang="zh-CN" dirty="0"/>
          </a:p>
          <a:p>
            <a:pPr lvl="1">
              <a:lnSpc>
                <a:spcPct val="90000"/>
              </a:lnSpc>
            </a:pP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wipe(left)">
                                      <p:cBhvr>
                                        <p:cTn id="7" dur="500"/>
                                        <p:tgtEl>
                                          <p:spTgt spid="33075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0755">
                                            <p:txEl>
                                              <p:pRg st="1" end="1"/>
                                            </p:txEl>
                                          </p:spTgt>
                                        </p:tgtEl>
                                        <p:attrNameLst>
                                          <p:attrName>style.visibility</p:attrName>
                                        </p:attrNameLst>
                                      </p:cBhvr>
                                      <p:to>
                                        <p:strVal val="visible"/>
                                      </p:to>
                                    </p:set>
                                    <p:animEffect transition="in" filter="wipe(left)">
                                      <p:cBhvr>
                                        <p:cTn id="10" dur="500"/>
                                        <p:tgtEl>
                                          <p:spTgt spid="33075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animEffect transition="in" filter="wipe(left)">
                                      <p:cBhvr>
                                        <p:cTn id="15" dur="500"/>
                                        <p:tgtEl>
                                          <p:spTgt spid="33075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0755">
                                            <p:txEl>
                                              <p:pRg st="3" end="3"/>
                                            </p:txEl>
                                          </p:spTgt>
                                        </p:tgtEl>
                                        <p:attrNameLst>
                                          <p:attrName>style.visibility</p:attrName>
                                        </p:attrNameLst>
                                      </p:cBhvr>
                                      <p:to>
                                        <p:strVal val="visible"/>
                                      </p:to>
                                    </p:set>
                                    <p:animEffect transition="in" filter="wipe(left)">
                                      <p:cBhvr>
                                        <p:cTn id="18" dur="500"/>
                                        <p:tgtEl>
                                          <p:spTgt spid="33075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30755">
                                            <p:txEl>
                                              <p:pRg st="4" end="4"/>
                                            </p:txEl>
                                          </p:spTgt>
                                        </p:tgtEl>
                                        <p:attrNameLst>
                                          <p:attrName>style.visibility</p:attrName>
                                        </p:attrNameLst>
                                      </p:cBhvr>
                                      <p:to>
                                        <p:strVal val="visible"/>
                                      </p:to>
                                    </p:set>
                                    <p:animEffect transition="in" filter="wipe(left)">
                                      <p:cBhvr>
                                        <p:cTn id="21" dur="500"/>
                                        <p:tgtEl>
                                          <p:spTgt spid="33075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0755">
                                            <p:txEl>
                                              <p:pRg st="5" end="5"/>
                                            </p:txEl>
                                          </p:spTgt>
                                        </p:tgtEl>
                                        <p:attrNameLst>
                                          <p:attrName>style.visibility</p:attrName>
                                        </p:attrNameLst>
                                      </p:cBhvr>
                                      <p:to>
                                        <p:strVal val="visible"/>
                                      </p:to>
                                    </p:set>
                                    <p:animEffect transition="in" filter="wipe(left)">
                                      <p:cBhvr>
                                        <p:cTn id="24" dur="500"/>
                                        <p:tgtEl>
                                          <p:spTgt spid="330755">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0755">
                                            <p:txEl>
                                              <p:pRg st="6" end="6"/>
                                            </p:txEl>
                                          </p:spTgt>
                                        </p:tgtEl>
                                        <p:attrNameLst>
                                          <p:attrName>style.visibility</p:attrName>
                                        </p:attrNameLst>
                                      </p:cBhvr>
                                      <p:to>
                                        <p:strVal val="visible"/>
                                      </p:to>
                                    </p:set>
                                    <p:animEffect transition="in" filter="wipe(left)">
                                      <p:cBhvr>
                                        <p:cTn id="27" dur="500"/>
                                        <p:tgtEl>
                                          <p:spTgt spid="3307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0755">
                                            <p:txEl>
                                              <p:pRg st="7" end="7"/>
                                            </p:txEl>
                                          </p:spTgt>
                                        </p:tgtEl>
                                        <p:attrNameLst>
                                          <p:attrName>style.visibility</p:attrName>
                                        </p:attrNameLst>
                                      </p:cBhvr>
                                      <p:to>
                                        <p:strVal val="visible"/>
                                      </p:to>
                                    </p:set>
                                    <p:animEffect transition="in" filter="wipe(left)">
                                      <p:cBhvr>
                                        <p:cTn id="32" dur="500"/>
                                        <p:tgtEl>
                                          <p:spTgt spid="330755">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0755">
                                            <p:txEl>
                                              <p:pRg st="8" end="8"/>
                                            </p:txEl>
                                          </p:spTgt>
                                        </p:tgtEl>
                                        <p:attrNameLst>
                                          <p:attrName>style.visibility</p:attrName>
                                        </p:attrNameLst>
                                      </p:cBhvr>
                                      <p:to>
                                        <p:strVal val="visible"/>
                                      </p:to>
                                    </p:set>
                                    <p:animEffect transition="in" filter="wipe(left)">
                                      <p:cBhvr>
                                        <p:cTn id="35" dur="500"/>
                                        <p:tgtEl>
                                          <p:spTgt spid="330755">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30755">
                                            <p:txEl>
                                              <p:pRg st="9" end="9"/>
                                            </p:txEl>
                                          </p:spTgt>
                                        </p:tgtEl>
                                        <p:attrNameLst>
                                          <p:attrName>style.visibility</p:attrName>
                                        </p:attrNameLst>
                                      </p:cBhvr>
                                      <p:to>
                                        <p:strVal val="visible"/>
                                      </p:to>
                                    </p:set>
                                    <p:animEffect transition="in" filter="wipe(left)">
                                      <p:cBhvr>
                                        <p:cTn id="38" dur="500"/>
                                        <p:tgtEl>
                                          <p:spTgt spid="3307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zh-CN" dirty="0"/>
              <a:t>System Programs</a:t>
            </a:r>
            <a:endParaRPr lang="en-US" altLang="zh-CN" dirty="0"/>
          </a:p>
        </p:txBody>
      </p:sp>
      <p:sp>
        <p:nvSpPr>
          <p:cNvPr id="370691" name="Rectangle 3"/>
          <p:cNvSpPr>
            <a:spLocks noGrp="1" noChangeArrowheads="1"/>
          </p:cNvSpPr>
          <p:nvPr>
            <p:ph idx="1"/>
          </p:nvPr>
        </p:nvSpPr>
        <p:spPr/>
        <p:txBody>
          <a:bodyPr/>
          <a:lstStyle/>
          <a:p>
            <a:pPr>
              <a:lnSpc>
                <a:spcPct val="90000"/>
              </a:lnSpc>
            </a:pPr>
            <a:r>
              <a:rPr lang="en-US" altLang="zh-CN" dirty="0">
                <a:solidFill>
                  <a:srgbClr val="0000FF"/>
                </a:solidFill>
                <a:latin typeface="Times New Roman" panose="02020603050405020304" pitchFamily="18" charset="0"/>
              </a:rPr>
              <a:t>Programming-language support</a:t>
            </a:r>
            <a:endParaRPr lang="en-US" altLang="zh-CN" dirty="0">
              <a:solidFill>
                <a:srgbClr val="0000FF"/>
              </a:solidFill>
              <a:latin typeface="Times New Roman" panose="02020603050405020304" pitchFamily="18" charset="0"/>
            </a:endParaRPr>
          </a:p>
          <a:p>
            <a:pPr lvl="1">
              <a:lnSpc>
                <a:spcPct val="90000"/>
              </a:lnSpc>
            </a:pPr>
            <a:r>
              <a:rPr lang="en-US" altLang="zh-CN" dirty="0">
                <a:latin typeface="Times New Roman" panose="02020603050405020304" pitchFamily="18" charset="0"/>
              </a:rPr>
              <a:t>Compilers, assemblers, debuggers and interpreters sometimes provided.</a:t>
            </a:r>
            <a:endParaRPr lang="en-US" altLang="zh-CN" dirty="0">
              <a:latin typeface="Times New Roman" panose="02020603050405020304" pitchFamily="18" charset="0"/>
            </a:endParaRPr>
          </a:p>
          <a:p>
            <a:pPr>
              <a:lnSpc>
                <a:spcPct val="90000"/>
              </a:lnSpc>
            </a:pPr>
            <a:r>
              <a:rPr lang="en-US" altLang="zh-CN" dirty="0">
                <a:solidFill>
                  <a:srgbClr val="0000FF"/>
                </a:solidFill>
                <a:latin typeface="Times New Roman" panose="02020603050405020304" pitchFamily="18" charset="0"/>
              </a:rPr>
              <a:t>Program loading and execution</a:t>
            </a:r>
            <a:endParaRPr lang="en-US" altLang="zh-CN" dirty="0">
              <a:solidFill>
                <a:srgbClr val="0000FF"/>
              </a:solidFill>
              <a:latin typeface="Times New Roman" panose="02020603050405020304" pitchFamily="18" charset="0"/>
            </a:endParaRPr>
          </a:p>
          <a:p>
            <a:pPr lvl="1">
              <a:lnSpc>
                <a:spcPct val="90000"/>
              </a:lnSpc>
            </a:pPr>
            <a:r>
              <a:rPr lang="en-US" altLang="zh-CN" dirty="0">
                <a:latin typeface="Times New Roman" panose="02020603050405020304" pitchFamily="18" charset="0"/>
              </a:rPr>
              <a:t>Absolute loaders, relocatable loaders, linkage editors, and overlay-loaders</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debugging systems for higher-level and machine language.</a:t>
            </a:r>
            <a:endParaRPr lang="en-US" altLang="zh-CN" dirty="0">
              <a:latin typeface="Times New Roman" panose="02020603050405020304" pitchFamily="18" charset="0"/>
            </a:endParaRPr>
          </a:p>
          <a:p>
            <a:pPr>
              <a:lnSpc>
                <a:spcPct val="90000"/>
              </a:lnSpc>
            </a:pPr>
            <a:r>
              <a:rPr lang="en-US" altLang="zh-CN" dirty="0">
                <a:solidFill>
                  <a:srgbClr val="0000FF"/>
                </a:solidFill>
              </a:rPr>
              <a:t>Communications</a:t>
            </a:r>
            <a:endParaRPr lang="en-US" altLang="zh-CN" dirty="0">
              <a:solidFill>
                <a:srgbClr val="0000FF"/>
              </a:solidFill>
            </a:endParaRPr>
          </a:p>
          <a:p>
            <a:pPr lvl="1">
              <a:lnSpc>
                <a:spcPct val="90000"/>
              </a:lnSpc>
            </a:pPr>
            <a:r>
              <a:rPr lang="en-US" altLang="zh-CN" dirty="0"/>
              <a:t>Provide the mechanism for creating virtual connections among processes, users, and computer systems.</a:t>
            </a:r>
            <a:endParaRPr lang="en-US" altLang="zh-CN" dirty="0"/>
          </a:p>
          <a:p>
            <a:pPr lvl="1">
              <a:lnSpc>
                <a:spcPct val="90000"/>
              </a:lnSpc>
            </a:pPr>
            <a:r>
              <a:rPr lang="en-US" altLang="zh-CN" dirty="0"/>
              <a:t>Allow users to send messages to one another’s screens, browse web pages, send electronic-mail messages, log in remotely, transfer files from one machine to another.</a:t>
            </a:r>
            <a:endParaRPr lang="en-US" altLang="zh-CN" dirty="0"/>
          </a:p>
          <a:p>
            <a:pPr lvl="1">
              <a:lnSpc>
                <a:spcPct val="90000"/>
              </a:lnSpc>
            </a:pP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Effect transition="in" filter="wipe(left)">
                                      <p:cBhvr>
                                        <p:cTn id="7" dur="500"/>
                                        <p:tgtEl>
                                          <p:spTgt spid="37069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0691">
                                            <p:txEl>
                                              <p:pRg st="1" end="1"/>
                                            </p:txEl>
                                          </p:spTgt>
                                        </p:tgtEl>
                                        <p:attrNameLst>
                                          <p:attrName>style.visibility</p:attrName>
                                        </p:attrNameLst>
                                      </p:cBhvr>
                                      <p:to>
                                        <p:strVal val="visible"/>
                                      </p:to>
                                    </p:set>
                                    <p:animEffect transition="in" filter="wipe(left)">
                                      <p:cBhvr>
                                        <p:cTn id="10" dur="500"/>
                                        <p:tgtEl>
                                          <p:spTgt spid="3706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70691">
                                            <p:txEl>
                                              <p:pRg st="2" end="2"/>
                                            </p:txEl>
                                          </p:spTgt>
                                        </p:tgtEl>
                                        <p:attrNameLst>
                                          <p:attrName>style.visibility</p:attrName>
                                        </p:attrNameLst>
                                      </p:cBhvr>
                                      <p:to>
                                        <p:strVal val="visible"/>
                                      </p:to>
                                    </p:set>
                                    <p:animEffect transition="in" filter="wipe(left)">
                                      <p:cBhvr>
                                        <p:cTn id="15" dur="500"/>
                                        <p:tgtEl>
                                          <p:spTgt spid="37069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70691">
                                            <p:txEl>
                                              <p:pRg st="3" end="3"/>
                                            </p:txEl>
                                          </p:spTgt>
                                        </p:tgtEl>
                                        <p:attrNameLst>
                                          <p:attrName>style.visibility</p:attrName>
                                        </p:attrNameLst>
                                      </p:cBhvr>
                                      <p:to>
                                        <p:strVal val="visible"/>
                                      </p:to>
                                    </p:set>
                                    <p:animEffect transition="in" filter="wipe(left)">
                                      <p:cBhvr>
                                        <p:cTn id="18" dur="500"/>
                                        <p:tgtEl>
                                          <p:spTgt spid="37069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70691">
                                            <p:txEl>
                                              <p:pRg st="4" end="4"/>
                                            </p:txEl>
                                          </p:spTgt>
                                        </p:tgtEl>
                                        <p:attrNameLst>
                                          <p:attrName>style.visibility</p:attrName>
                                        </p:attrNameLst>
                                      </p:cBhvr>
                                      <p:to>
                                        <p:strVal val="visible"/>
                                      </p:to>
                                    </p:set>
                                    <p:animEffect transition="in" filter="wipe(left)">
                                      <p:cBhvr>
                                        <p:cTn id="21" dur="500"/>
                                        <p:tgtEl>
                                          <p:spTgt spid="37069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70691">
                                            <p:txEl>
                                              <p:pRg st="5" end="5"/>
                                            </p:txEl>
                                          </p:spTgt>
                                        </p:tgtEl>
                                        <p:attrNameLst>
                                          <p:attrName>style.visibility</p:attrName>
                                        </p:attrNameLst>
                                      </p:cBhvr>
                                      <p:to>
                                        <p:strVal val="visible"/>
                                      </p:to>
                                    </p:set>
                                    <p:animEffect transition="in" filter="wipe(left)">
                                      <p:cBhvr>
                                        <p:cTn id="26" dur="500"/>
                                        <p:tgtEl>
                                          <p:spTgt spid="370691">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0691">
                                            <p:txEl>
                                              <p:pRg st="6" end="6"/>
                                            </p:txEl>
                                          </p:spTgt>
                                        </p:tgtEl>
                                        <p:attrNameLst>
                                          <p:attrName>style.visibility</p:attrName>
                                        </p:attrNameLst>
                                      </p:cBhvr>
                                      <p:to>
                                        <p:strVal val="visible"/>
                                      </p:to>
                                    </p:set>
                                    <p:animEffect transition="in" filter="wipe(left)">
                                      <p:cBhvr>
                                        <p:cTn id="29" dur="500"/>
                                        <p:tgtEl>
                                          <p:spTgt spid="370691">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0691">
                                            <p:txEl>
                                              <p:pRg st="7" end="7"/>
                                            </p:txEl>
                                          </p:spTgt>
                                        </p:tgtEl>
                                        <p:attrNameLst>
                                          <p:attrName>style.visibility</p:attrName>
                                        </p:attrNameLst>
                                      </p:cBhvr>
                                      <p:to>
                                        <p:strVal val="visible"/>
                                      </p:to>
                                    </p:set>
                                    <p:animEffect transition="in" filter="wipe(left)">
                                      <p:cBhvr>
                                        <p:cTn id="32" dur="500"/>
                                        <p:tgtEl>
                                          <p:spTgt spid="370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 Programs</a:t>
            </a:r>
            <a:endParaRPr lang="zh-CN" altLang="en-US" dirty="0"/>
          </a:p>
        </p:txBody>
      </p:sp>
      <p:sp>
        <p:nvSpPr>
          <p:cNvPr id="33795" name="Rectangle 3"/>
          <p:cNvSpPr>
            <a:spLocks noGrp="1" noChangeArrowheads="1"/>
          </p:cNvSpPr>
          <p:nvPr>
            <p:ph idx="1"/>
          </p:nvPr>
        </p:nvSpPr>
        <p:spPr/>
        <p:txBody>
          <a:bodyPr>
            <a:normAutofit/>
          </a:bodyPr>
          <a:lstStyle/>
          <a:p>
            <a:pPr>
              <a:lnSpc>
                <a:spcPct val="90000"/>
              </a:lnSpc>
            </a:pPr>
            <a:r>
              <a:rPr lang="en-US" altLang="zh-CN" dirty="0"/>
              <a:t>System utilities / Application programs</a:t>
            </a:r>
            <a:endParaRPr lang="en-US" altLang="zh-CN" dirty="0"/>
          </a:p>
          <a:p>
            <a:pPr lvl="1">
              <a:lnSpc>
                <a:spcPct val="90000"/>
              </a:lnSpc>
            </a:pPr>
            <a:r>
              <a:rPr lang="en-US" altLang="zh-CN" dirty="0"/>
              <a:t>Run by users</a:t>
            </a:r>
            <a:endParaRPr lang="en-US" altLang="zh-CN" dirty="0"/>
          </a:p>
          <a:p>
            <a:pPr lvl="1">
              <a:lnSpc>
                <a:spcPct val="90000"/>
              </a:lnSpc>
            </a:pPr>
            <a:r>
              <a:rPr lang="en-US" altLang="zh-CN" dirty="0"/>
              <a:t>Not typically considered part of OS</a:t>
            </a:r>
            <a:endParaRPr lang="en-US" altLang="zh-CN" dirty="0"/>
          </a:p>
          <a:p>
            <a:pPr lvl="1">
              <a:lnSpc>
                <a:spcPct val="90000"/>
              </a:lnSpc>
            </a:pPr>
            <a:r>
              <a:rPr lang="en-US" altLang="zh-CN" dirty="0"/>
              <a:t>Launched by command line, mouse click, finger poke</a:t>
            </a:r>
            <a:endParaRPr lang="en-US" altLang="zh-CN" dirty="0"/>
          </a:p>
          <a:p>
            <a:pPr lvl="1"/>
            <a:r>
              <a:rPr lang="en-US" altLang="zh-CN" dirty="0"/>
              <a:t>Such as Web browsers, word processors and text formatters, spreadsheets, database systems, compilers, plotting and statistical-analysis packages, and games.</a:t>
            </a:r>
            <a:endParaRPr lang="en-US" altLang="zh-CN" dirty="0"/>
          </a:p>
          <a:p>
            <a:pPr>
              <a:lnSpc>
                <a:spcPct val="90000"/>
              </a:lnSpc>
            </a:pPr>
            <a:r>
              <a:rPr lang="en-US" altLang="zh-CN" dirty="0">
                <a:solidFill>
                  <a:srgbClr val="0000FF"/>
                </a:solidFill>
                <a:latin typeface="Times New Roman" panose="02020603050405020304" pitchFamily="18" charset="0"/>
              </a:rPr>
              <a:t>Background Services</a:t>
            </a:r>
            <a:endParaRPr lang="en-US" altLang="zh-CN" dirty="0">
              <a:solidFill>
                <a:srgbClr val="0000FF"/>
              </a:solidFill>
              <a:latin typeface="Times New Roman" panose="02020603050405020304" pitchFamily="18" charset="0"/>
            </a:endParaRPr>
          </a:p>
          <a:p>
            <a:pPr lvl="1">
              <a:lnSpc>
                <a:spcPct val="90000"/>
              </a:lnSpc>
            </a:pPr>
            <a:r>
              <a:rPr lang="en-US" altLang="zh-CN" dirty="0">
                <a:latin typeface="Times New Roman" panose="02020603050405020304" pitchFamily="18" charset="0"/>
              </a:rPr>
              <a:t>Launch at boot time</a:t>
            </a:r>
            <a:endParaRPr lang="en-US" altLang="zh-CN" dirty="0">
              <a:latin typeface="Times New Roman" panose="02020603050405020304" pitchFamily="18" charset="0"/>
            </a:endParaRPr>
          </a:p>
          <a:p>
            <a:pPr lvl="2">
              <a:lnSpc>
                <a:spcPct val="90000"/>
              </a:lnSpc>
            </a:pPr>
            <a:r>
              <a:rPr lang="en-US" altLang="zh-CN" sz="2400" dirty="0"/>
              <a:t>Some for system startup, then terminate</a:t>
            </a:r>
            <a:endParaRPr lang="en-US" altLang="zh-CN" sz="2400" dirty="0"/>
          </a:p>
          <a:p>
            <a:pPr lvl="2">
              <a:lnSpc>
                <a:spcPct val="90000"/>
              </a:lnSpc>
            </a:pPr>
            <a:r>
              <a:rPr lang="en-US" altLang="zh-CN" sz="2400" dirty="0"/>
              <a:t>Some from system boot to shutdown</a:t>
            </a:r>
            <a:endParaRPr lang="en-US" altLang="zh-CN" sz="2400" dirty="0"/>
          </a:p>
          <a:p>
            <a:pPr lvl="1">
              <a:lnSpc>
                <a:spcPct val="90000"/>
              </a:lnSpc>
            </a:pPr>
            <a:r>
              <a:rPr lang="en-US" altLang="zh-CN" dirty="0">
                <a:latin typeface="Times New Roman" panose="02020603050405020304" pitchFamily="18" charset="0"/>
              </a:rPr>
              <a:t>Provide facilities like disk checking, process scheduling, error logging, printing</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Run in user context not kernel context</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Known as </a:t>
            </a:r>
            <a:r>
              <a:rPr lang="en-US" altLang="zh-CN" dirty="0">
                <a:solidFill>
                  <a:srgbClr val="0000FF"/>
                </a:solidFill>
                <a:latin typeface="Times New Roman" panose="02020603050405020304" pitchFamily="18" charset="0"/>
              </a:rPr>
              <a:t>services</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subsystems</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daemons</a:t>
            </a:r>
            <a:r>
              <a:rPr lang="en-US" altLang="zh-CN" dirty="0">
                <a:latin typeface="Times New Roman" panose="02020603050405020304" pitchFamily="18" charset="0"/>
              </a:rPr>
              <a:t> </a:t>
            </a:r>
            <a:endParaRPr lang="en-US" altLang="zh-CN" dirty="0">
              <a:latin typeface="Times New Roman" panose="02020603050405020304" pitchFamily="18" charset="0"/>
            </a:endParaRPr>
          </a:p>
          <a:p>
            <a:pPr lvl="1">
              <a:lnSpc>
                <a:spcPct val="90000"/>
              </a:lnSpc>
              <a:buFont typeface="Monotype Sorts" pitchFamily="-84" charset="2"/>
              <a:buNone/>
            </a:pPr>
            <a:endParaRPr lang="en-US" altLang="zh-CN" sz="800" dirty="0"/>
          </a:p>
        </p:txBody>
      </p:sp>
      <p:sp>
        <p:nvSpPr>
          <p:cNvPr id="3"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wipe(left)">
                                      <p:cBhvr>
                                        <p:cTn id="10" dur="500"/>
                                        <p:tgtEl>
                                          <p:spTgt spid="3379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wipe(left)">
                                      <p:cBhvr>
                                        <p:cTn id="13" dur="500"/>
                                        <p:tgtEl>
                                          <p:spTgt spid="3379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795">
                                            <p:txEl>
                                              <p:pRg st="3" end="3"/>
                                            </p:txEl>
                                          </p:spTgt>
                                        </p:tgtEl>
                                        <p:attrNameLst>
                                          <p:attrName>style.visibility</p:attrName>
                                        </p:attrNameLst>
                                      </p:cBhvr>
                                      <p:to>
                                        <p:strVal val="visible"/>
                                      </p:to>
                                    </p:set>
                                    <p:animEffect transition="in" filter="wipe(left)">
                                      <p:cBhvr>
                                        <p:cTn id="16" dur="500"/>
                                        <p:tgtEl>
                                          <p:spTgt spid="3379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animEffect transition="in" filter="wipe(left)">
                                      <p:cBhvr>
                                        <p:cTn id="19" dur="500"/>
                                        <p:tgtEl>
                                          <p:spTgt spid="3379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3795">
                                            <p:txEl>
                                              <p:pRg st="5" end="5"/>
                                            </p:txEl>
                                          </p:spTgt>
                                        </p:tgtEl>
                                        <p:attrNameLst>
                                          <p:attrName>style.visibility</p:attrName>
                                        </p:attrNameLst>
                                      </p:cBhvr>
                                      <p:to>
                                        <p:strVal val="visible"/>
                                      </p:to>
                                    </p:set>
                                    <p:animEffect transition="in" filter="wipe(left)">
                                      <p:cBhvr>
                                        <p:cTn id="24" dur="500"/>
                                        <p:tgtEl>
                                          <p:spTgt spid="33795">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795">
                                            <p:txEl>
                                              <p:pRg st="6" end="6"/>
                                            </p:txEl>
                                          </p:spTgt>
                                        </p:tgtEl>
                                        <p:attrNameLst>
                                          <p:attrName>style.visibility</p:attrName>
                                        </p:attrNameLst>
                                      </p:cBhvr>
                                      <p:to>
                                        <p:strVal val="visible"/>
                                      </p:to>
                                    </p:set>
                                    <p:animEffect transition="in" filter="wipe(left)">
                                      <p:cBhvr>
                                        <p:cTn id="27" dur="500"/>
                                        <p:tgtEl>
                                          <p:spTgt spid="33795">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795">
                                            <p:txEl>
                                              <p:pRg st="7" end="7"/>
                                            </p:txEl>
                                          </p:spTgt>
                                        </p:tgtEl>
                                        <p:attrNameLst>
                                          <p:attrName>style.visibility</p:attrName>
                                        </p:attrNameLst>
                                      </p:cBhvr>
                                      <p:to>
                                        <p:strVal val="visible"/>
                                      </p:to>
                                    </p:set>
                                    <p:animEffect transition="in" filter="wipe(left)">
                                      <p:cBhvr>
                                        <p:cTn id="30" dur="500"/>
                                        <p:tgtEl>
                                          <p:spTgt spid="33795">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795">
                                            <p:txEl>
                                              <p:pRg st="8" end="8"/>
                                            </p:txEl>
                                          </p:spTgt>
                                        </p:tgtEl>
                                        <p:attrNameLst>
                                          <p:attrName>style.visibility</p:attrName>
                                        </p:attrNameLst>
                                      </p:cBhvr>
                                      <p:to>
                                        <p:strVal val="visible"/>
                                      </p:to>
                                    </p:set>
                                    <p:animEffect transition="in" filter="wipe(left)">
                                      <p:cBhvr>
                                        <p:cTn id="33" dur="500"/>
                                        <p:tgtEl>
                                          <p:spTgt spid="33795">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795">
                                            <p:txEl>
                                              <p:pRg st="9" end="9"/>
                                            </p:txEl>
                                          </p:spTgt>
                                        </p:tgtEl>
                                        <p:attrNameLst>
                                          <p:attrName>style.visibility</p:attrName>
                                        </p:attrNameLst>
                                      </p:cBhvr>
                                      <p:to>
                                        <p:strVal val="visible"/>
                                      </p:to>
                                    </p:set>
                                    <p:animEffect transition="in" filter="wipe(left)">
                                      <p:cBhvr>
                                        <p:cTn id="36" dur="500"/>
                                        <p:tgtEl>
                                          <p:spTgt spid="33795">
                                            <p:txEl>
                                              <p:pRg st="9" end="9"/>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795">
                                            <p:txEl>
                                              <p:pRg st="10" end="10"/>
                                            </p:txEl>
                                          </p:spTgt>
                                        </p:tgtEl>
                                        <p:attrNameLst>
                                          <p:attrName>style.visibility</p:attrName>
                                        </p:attrNameLst>
                                      </p:cBhvr>
                                      <p:to>
                                        <p:strVal val="visible"/>
                                      </p:to>
                                    </p:set>
                                    <p:animEffect transition="in" filter="wipe(left)">
                                      <p:cBhvr>
                                        <p:cTn id="39" dur="500"/>
                                        <p:tgtEl>
                                          <p:spTgt spid="33795">
                                            <p:txEl>
                                              <p:pRg st="10" end="10"/>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3795">
                                            <p:txEl>
                                              <p:pRg st="11" end="11"/>
                                            </p:txEl>
                                          </p:spTgt>
                                        </p:tgtEl>
                                        <p:attrNameLst>
                                          <p:attrName>style.visibility</p:attrName>
                                        </p:attrNameLst>
                                      </p:cBhvr>
                                      <p:to>
                                        <p:strVal val="visible"/>
                                      </p:to>
                                    </p:set>
                                    <p:animEffect transition="in" filter="wipe(left)">
                                      <p:cBhvr>
                                        <p:cTn id="42" dur="500"/>
                                        <p:tgtEl>
                                          <p:spTgt spid="3379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32"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circle(out)">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zh-CN" dirty="0"/>
              <a:t>2.6  OS Design and Implementation</a:t>
            </a:r>
            <a:endParaRPr lang="en-US" altLang="zh-CN" dirty="0"/>
          </a:p>
        </p:txBody>
      </p:sp>
      <p:sp>
        <p:nvSpPr>
          <p:cNvPr id="346115" name="Rectangle 3"/>
          <p:cNvSpPr>
            <a:spLocks noGrp="1" noChangeArrowheads="1"/>
          </p:cNvSpPr>
          <p:nvPr>
            <p:ph idx="1"/>
          </p:nvPr>
        </p:nvSpPr>
        <p:spPr/>
        <p:txBody>
          <a:bodyPr>
            <a:normAutofit/>
          </a:bodyPr>
          <a:lstStyle/>
          <a:p>
            <a:pPr>
              <a:spcBef>
                <a:spcPts val="600"/>
              </a:spcBef>
            </a:pPr>
            <a:r>
              <a:rPr lang="en-US" altLang="zh-CN" dirty="0">
                <a:latin typeface="Times New Roman" panose="02020603050405020304" pitchFamily="18" charset="0"/>
              </a:rPr>
              <a:t>Design and Implementation of OS not “solvable”, </a:t>
            </a:r>
            <a:br>
              <a:rPr lang="en-US" altLang="zh-CN" dirty="0">
                <a:latin typeface="Times New Roman" panose="02020603050405020304" pitchFamily="18" charset="0"/>
              </a:rPr>
            </a:br>
            <a:r>
              <a:rPr lang="en-US" altLang="zh-CN" dirty="0">
                <a:latin typeface="Times New Roman" panose="02020603050405020304" pitchFamily="18" charset="0"/>
              </a:rPr>
              <a:t>but some approaches have proven successful.</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Internal structure of different Operating Systems  can vary widely.</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Start by defining goals and specifications. </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Affected by choice of hardware, type of system (batch, time-shared, real-time, single or multiuser, distributed)</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Hard to specify the requirements. </a:t>
            </a:r>
            <a:endParaRPr lang="en-US" altLang="zh-CN" dirty="0">
              <a:latin typeface="Times New Roman" panose="02020603050405020304" pitchFamily="18" charset="0"/>
            </a:endParaRPr>
          </a:p>
          <a:p>
            <a:pPr lvl="1">
              <a:spcBef>
                <a:spcPts val="600"/>
              </a:spcBef>
            </a:pPr>
            <a:r>
              <a:rPr lang="en-US" altLang="zh-CN" dirty="0">
                <a:solidFill>
                  <a:srgbClr val="0000FF"/>
                </a:solidFill>
                <a:latin typeface="Times New Roman" panose="02020603050405020304" pitchFamily="18" charset="0"/>
              </a:rPr>
              <a:t>User goals: </a:t>
            </a:r>
            <a:r>
              <a:rPr lang="en-US" altLang="zh-CN" dirty="0">
                <a:latin typeface="Times New Roman" panose="02020603050405020304" pitchFamily="18" charset="0"/>
              </a:rPr>
              <a:t> convenient to use, easy to learn and to use, reliable, safe, and fast.</a:t>
            </a:r>
            <a:endParaRPr lang="en-US" altLang="zh-CN" dirty="0">
              <a:latin typeface="Times New Roman" panose="02020603050405020304" pitchFamily="18" charset="0"/>
            </a:endParaRPr>
          </a:p>
          <a:p>
            <a:pPr lvl="1">
              <a:spcBef>
                <a:spcPts val="600"/>
              </a:spcBef>
            </a:pPr>
            <a:r>
              <a:rPr lang="en-US" altLang="zh-CN" dirty="0">
                <a:solidFill>
                  <a:srgbClr val="0000FF"/>
                </a:solidFill>
                <a:latin typeface="Times New Roman" panose="02020603050405020304" pitchFamily="18" charset="0"/>
              </a:rPr>
              <a:t>System goals:  </a:t>
            </a:r>
            <a:r>
              <a:rPr lang="en-US" altLang="zh-CN" dirty="0">
                <a:latin typeface="Times New Roman" panose="02020603050405020304" pitchFamily="18" charset="0"/>
              </a:rPr>
              <a:t>easy to design, implement, and maintain, as well as flexible, reliable, error-free, and efficient.</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wipe(left)">
                                      <p:cBhvr>
                                        <p:cTn id="7" dur="500"/>
                                        <p:tgtEl>
                                          <p:spTgt spid="346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wipe(left)">
                                      <p:cBhvr>
                                        <p:cTn id="12" dur="500"/>
                                        <p:tgtEl>
                                          <p:spTgt spid="346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6115">
                                            <p:txEl>
                                              <p:pRg st="2" end="2"/>
                                            </p:txEl>
                                          </p:spTgt>
                                        </p:tgtEl>
                                        <p:attrNameLst>
                                          <p:attrName>style.visibility</p:attrName>
                                        </p:attrNameLst>
                                      </p:cBhvr>
                                      <p:to>
                                        <p:strVal val="visible"/>
                                      </p:to>
                                    </p:set>
                                    <p:animEffect transition="in" filter="wipe(left)">
                                      <p:cBhvr>
                                        <p:cTn id="17" dur="500"/>
                                        <p:tgtEl>
                                          <p:spTgt spid="3461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6115">
                                            <p:txEl>
                                              <p:pRg st="3" end="3"/>
                                            </p:txEl>
                                          </p:spTgt>
                                        </p:tgtEl>
                                        <p:attrNameLst>
                                          <p:attrName>style.visibility</p:attrName>
                                        </p:attrNameLst>
                                      </p:cBhvr>
                                      <p:to>
                                        <p:strVal val="visible"/>
                                      </p:to>
                                    </p:set>
                                    <p:animEffect transition="in" filter="wipe(left)">
                                      <p:cBhvr>
                                        <p:cTn id="22" dur="500"/>
                                        <p:tgtEl>
                                          <p:spTgt spid="3461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6115">
                                            <p:txEl>
                                              <p:pRg st="4" end="4"/>
                                            </p:txEl>
                                          </p:spTgt>
                                        </p:tgtEl>
                                        <p:attrNameLst>
                                          <p:attrName>style.visibility</p:attrName>
                                        </p:attrNameLst>
                                      </p:cBhvr>
                                      <p:to>
                                        <p:strVal val="visible"/>
                                      </p:to>
                                    </p:set>
                                    <p:animEffect transition="in" filter="wipe(left)">
                                      <p:cBhvr>
                                        <p:cTn id="27" dur="500"/>
                                        <p:tgtEl>
                                          <p:spTgt spid="346115">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6115">
                                            <p:txEl>
                                              <p:pRg st="5" end="5"/>
                                            </p:txEl>
                                          </p:spTgt>
                                        </p:tgtEl>
                                        <p:attrNameLst>
                                          <p:attrName>style.visibility</p:attrName>
                                        </p:attrNameLst>
                                      </p:cBhvr>
                                      <p:to>
                                        <p:strVal val="visible"/>
                                      </p:to>
                                    </p:set>
                                    <p:animEffect transition="in" filter="wipe(left)">
                                      <p:cBhvr>
                                        <p:cTn id="30" dur="500"/>
                                        <p:tgtEl>
                                          <p:spTgt spid="346115">
                                            <p:txEl>
                                              <p:pRg st="5" end="5"/>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6115">
                                            <p:txEl>
                                              <p:pRg st="6" end="6"/>
                                            </p:txEl>
                                          </p:spTgt>
                                        </p:tgtEl>
                                        <p:attrNameLst>
                                          <p:attrName>style.visibility</p:attrName>
                                        </p:attrNameLst>
                                      </p:cBhvr>
                                      <p:to>
                                        <p:strVal val="visible"/>
                                      </p:to>
                                    </p:set>
                                    <p:animEffect transition="in" filter="wipe(left)">
                                      <p:cBhvr>
                                        <p:cTn id="33" dur="500"/>
                                        <p:tgtEl>
                                          <p:spTgt spid="3461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dirty="0"/>
              <a:t>OS Design and Implementation</a:t>
            </a:r>
            <a:endParaRPr lang="en-US" altLang="zh-CN" dirty="0"/>
          </a:p>
        </p:txBody>
      </p:sp>
      <p:sp>
        <p:nvSpPr>
          <p:cNvPr id="347139"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Specifying and designing an OS is highly creative task of </a:t>
            </a:r>
            <a:r>
              <a:rPr lang="en-US" altLang="zh-CN" dirty="0">
                <a:solidFill>
                  <a:srgbClr val="0000FF"/>
                </a:solidFill>
                <a:latin typeface="Times New Roman" panose="02020603050405020304" pitchFamily="18" charset="0"/>
              </a:rPr>
              <a:t>software</a:t>
            </a:r>
            <a:r>
              <a:rPr lang="en-US" altLang="zh-CN" dirty="0">
                <a:solidFill>
                  <a:srgbClr val="3366FF"/>
                </a:solidFill>
                <a:latin typeface="Times New Roman" panose="02020603050405020304" pitchFamily="18" charset="0"/>
              </a:rPr>
              <a:t> </a:t>
            </a:r>
            <a:r>
              <a:rPr lang="en-US" altLang="zh-CN" dirty="0">
                <a:solidFill>
                  <a:srgbClr val="0000FF"/>
                </a:solidFill>
                <a:latin typeface="Times New Roman" panose="02020603050405020304" pitchFamily="18" charset="0"/>
              </a:rPr>
              <a:t>engineering</a:t>
            </a:r>
            <a:r>
              <a:rPr lang="en-US" altLang="zh-CN" dirty="0">
                <a:latin typeface="Times New Roman" panose="02020603050405020304" pitchFamily="18" charset="0"/>
              </a:rPr>
              <a:t>.</a:t>
            </a:r>
            <a:endParaRPr lang="en-US" altLang="zh-CN" dirty="0">
              <a:solidFill>
                <a:srgbClr val="3366FF"/>
              </a:solidFill>
              <a:latin typeface="Times New Roman" panose="02020603050405020304" pitchFamily="18" charset="0"/>
            </a:endParaRPr>
          </a:p>
          <a:p>
            <a:pPr>
              <a:spcBef>
                <a:spcPts val="300"/>
              </a:spcBef>
            </a:pPr>
            <a:r>
              <a:rPr lang="en-US" altLang="zh-CN" dirty="0">
                <a:latin typeface="Times New Roman" panose="02020603050405020304" pitchFamily="18" charset="0"/>
              </a:rPr>
              <a:t>Important principle:  separate </a:t>
            </a:r>
            <a:r>
              <a:rPr lang="en-US" altLang="zh-CN" dirty="0">
                <a:solidFill>
                  <a:srgbClr val="0000FF"/>
                </a:solidFill>
                <a:latin typeface="Times New Roman" panose="02020603050405020304" pitchFamily="18" charset="0"/>
              </a:rPr>
              <a:t>Policy</a:t>
            </a:r>
            <a:r>
              <a:rPr lang="en-US" altLang="zh-CN" b="0" dirty="0">
                <a:latin typeface="Times New Roman" panose="02020603050405020304" pitchFamily="18" charset="0"/>
              </a:rPr>
              <a:t> </a:t>
            </a:r>
            <a:r>
              <a:rPr lang="en-US" altLang="zh-CN" dirty="0">
                <a:latin typeface="Times New Roman" panose="02020603050405020304" pitchFamily="18" charset="0"/>
              </a:rPr>
              <a:t>from</a:t>
            </a:r>
            <a:r>
              <a:rPr lang="en-US" altLang="zh-CN" b="0" dirty="0">
                <a:latin typeface="Times New Roman" panose="02020603050405020304" pitchFamily="18" charset="0"/>
              </a:rPr>
              <a:t> </a:t>
            </a:r>
            <a:r>
              <a:rPr lang="en-US" altLang="zh-CN" dirty="0">
                <a:solidFill>
                  <a:srgbClr val="0000FF"/>
                </a:solidFill>
                <a:latin typeface="Times New Roman" panose="02020603050405020304" pitchFamily="18" charset="0"/>
              </a:rPr>
              <a:t>Mechanism</a:t>
            </a:r>
            <a:endParaRPr lang="en-US" altLang="zh-CN" dirty="0">
              <a:solidFill>
                <a:srgbClr val="0000FF"/>
              </a:solidFill>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Policy</a:t>
            </a:r>
            <a:r>
              <a:rPr lang="en-US" altLang="zh-CN" b="0" dirty="0">
                <a:latin typeface="Times New Roman" panose="02020603050405020304" pitchFamily="18" charset="0"/>
              </a:rPr>
              <a:t>:   </a:t>
            </a:r>
            <a:r>
              <a:rPr lang="en-US" altLang="zh-CN" dirty="0">
                <a:latin typeface="Times New Roman" panose="02020603050405020304" pitchFamily="18" charset="0"/>
              </a:rPr>
              <a:t>What will be done?</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Mechanism</a:t>
            </a:r>
            <a:r>
              <a:rPr lang="en-US" altLang="zh-CN" b="0" dirty="0">
                <a:latin typeface="Times New Roman" panose="02020603050405020304" pitchFamily="18" charset="0"/>
              </a:rPr>
              <a:t>:  </a:t>
            </a:r>
            <a:r>
              <a:rPr lang="en-US" altLang="zh-CN" dirty="0">
                <a:latin typeface="Times New Roman" panose="02020603050405020304" pitchFamily="18" charset="0"/>
              </a:rPr>
              <a:t>How to do it?</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The separation of policy from mechanism is a very important principle, it allows maximum </a:t>
            </a:r>
            <a:r>
              <a:rPr lang="en-US" altLang="zh-CN" dirty="0">
                <a:solidFill>
                  <a:srgbClr val="0000FF"/>
                </a:solidFill>
                <a:latin typeface="Times New Roman" panose="02020603050405020304" pitchFamily="18" charset="0"/>
              </a:rPr>
              <a:t>flexibility</a:t>
            </a:r>
            <a:r>
              <a:rPr lang="en-US" altLang="zh-CN" dirty="0">
                <a:latin typeface="Times New Roman" panose="02020603050405020304" pitchFamily="18" charset="0"/>
              </a:rPr>
              <a:t> if policy decisions are to be changed later.</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Setting of the length of time slice</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Giving priority to certain types of programs</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Example</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Unix.  </a:t>
            </a:r>
            <a:r>
              <a:rPr lang="en-US" altLang="zh-CN" dirty="0">
                <a:latin typeface="Times New Roman" panose="02020603050405020304" pitchFamily="18" charset="0"/>
              </a:rPr>
              <a:t>scheduling,  depends on the table currently loaded.</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Windows.</a:t>
            </a:r>
            <a:r>
              <a:rPr lang="en-US" altLang="zh-CN" b="0" kern="1200"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rPr>
              <a:t>mechanism and policy are encoded in the system, </a:t>
            </a:r>
            <a:br>
              <a:rPr lang="en-US" altLang="zh-CN" dirty="0">
                <a:latin typeface="Times New Roman" panose="02020603050405020304" pitchFamily="18" charset="0"/>
              </a:rPr>
            </a:br>
            <a:r>
              <a:rPr lang="en-US" altLang="zh-CN" dirty="0">
                <a:latin typeface="Times New Roman" panose="02020603050405020304" pitchFamily="18" charset="0"/>
              </a:rPr>
              <a:t>All applications have similar interfaces</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Effect transition="in" filter="wipe(left)">
                                      <p:cBhvr>
                                        <p:cTn id="7" dur="500"/>
                                        <p:tgtEl>
                                          <p:spTgt spid="347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7139">
                                            <p:txEl>
                                              <p:pRg st="1" end="1"/>
                                            </p:txEl>
                                          </p:spTgt>
                                        </p:tgtEl>
                                        <p:attrNameLst>
                                          <p:attrName>style.visibility</p:attrName>
                                        </p:attrNameLst>
                                      </p:cBhvr>
                                      <p:to>
                                        <p:strVal val="visible"/>
                                      </p:to>
                                    </p:set>
                                    <p:animEffect transition="in" filter="wipe(left)">
                                      <p:cBhvr>
                                        <p:cTn id="12" dur="500"/>
                                        <p:tgtEl>
                                          <p:spTgt spid="347139">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7139">
                                            <p:txEl>
                                              <p:pRg st="2" end="2"/>
                                            </p:txEl>
                                          </p:spTgt>
                                        </p:tgtEl>
                                        <p:attrNameLst>
                                          <p:attrName>style.visibility</p:attrName>
                                        </p:attrNameLst>
                                      </p:cBhvr>
                                      <p:to>
                                        <p:strVal val="visible"/>
                                      </p:to>
                                    </p:set>
                                    <p:animEffect transition="in" filter="wipe(left)">
                                      <p:cBhvr>
                                        <p:cTn id="15" dur="500"/>
                                        <p:tgtEl>
                                          <p:spTgt spid="34713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47139">
                                            <p:txEl>
                                              <p:pRg st="3" end="3"/>
                                            </p:txEl>
                                          </p:spTgt>
                                        </p:tgtEl>
                                        <p:attrNameLst>
                                          <p:attrName>style.visibility</p:attrName>
                                        </p:attrNameLst>
                                      </p:cBhvr>
                                      <p:to>
                                        <p:strVal val="visible"/>
                                      </p:to>
                                    </p:set>
                                    <p:animEffect transition="in" filter="wipe(left)">
                                      <p:cBhvr>
                                        <p:cTn id="18" dur="500"/>
                                        <p:tgtEl>
                                          <p:spTgt spid="34713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47139">
                                            <p:txEl>
                                              <p:pRg st="4" end="4"/>
                                            </p:txEl>
                                          </p:spTgt>
                                        </p:tgtEl>
                                        <p:attrNameLst>
                                          <p:attrName>style.visibility</p:attrName>
                                        </p:attrNameLst>
                                      </p:cBhvr>
                                      <p:to>
                                        <p:strVal val="visible"/>
                                      </p:to>
                                    </p:set>
                                    <p:animEffect transition="in" filter="wipe(left)">
                                      <p:cBhvr>
                                        <p:cTn id="23" dur="500"/>
                                        <p:tgtEl>
                                          <p:spTgt spid="347139">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47139">
                                            <p:txEl>
                                              <p:pRg st="5" end="5"/>
                                            </p:txEl>
                                          </p:spTgt>
                                        </p:tgtEl>
                                        <p:attrNameLst>
                                          <p:attrName>style.visibility</p:attrName>
                                        </p:attrNameLst>
                                      </p:cBhvr>
                                      <p:to>
                                        <p:strVal val="visible"/>
                                      </p:to>
                                    </p:set>
                                    <p:animEffect transition="in" filter="wipe(left)">
                                      <p:cBhvr>
                                        <p:cTn id="26" dur="500"/>
                                        <p:tgtEl>
                                          <p:spTgt spid="347139">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47139">
                                            <p:txEl>
                                              <p:pRg st="6" end="6"/>
                                            </p:txEl>
                                          </p:spTgt>
                                        </p:tgtEl>
                                        <p:attrNameLst>
                                          <p:attrName>style.visibility</p:attrName>
                                        </p:attrNameLst>
                                      </p:cBhvr>
                                      <p:to>
                                        <p:strVal val="visible"/>
                                      </p:to>
                                    </p:set>
                                    <p:animEffect transition="in" filter="wipe(left)">
                                      <p:cBhvr>
                                        <p:cTn id="29" dur="500"/>
                                        <p:tgtEl>
                                          <p:spTgt spid="34713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7139">
                                            <p:txEl>
                                              <p:pRg st="7" end="7"/>
                                            </p:txEl>
                                          </p:spTgt>
                                        </p:tgtEl>
                                        <p:attrNameLst>
                                          <p:attrName>style.visibility</p:attrName>
                                        </p:attrNameLst>
                                      </p:cBhvr>
                                      <p:to>
                                        <p:strVal val="visible"/>
                                      </p:to>
                                    </p:set>
                                    <p:animEffect transition="in" filter="wipe(left)">
                                      <p:cBhvr>
                                        <p:cTn id="34" dur="500"/>
                                        <p:tgtEl>
                                          <p:spTgt spid="347139">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47139">
                                            <p:txEl>
                                              <p:pRg st="8" end="8"/>
                                            </p:txEl>
                                          </p:spTgt>
                                        </p:tgtEl>
                                        <p:attrNameLst>
                                          <p:attrName>style.visibility</p:attrName>
                                        </p:attrNameLst>
                                      </p:cBhvr>
                                      <p:to>
                                        <p:strVal val="visible"/>
                                      </p:to>
                                    </p:set>
                                    <p:animEffect transition="in" filter="wipe(left)">
                                      <p:cBhvr>
                                        <p:cTn id="37" dur="500"/>
                                        <p:tgtEl>
                                          <p:spTgt spid="347139">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7139">
                                            <p:txEl>
                                              <p:pRg st="9" end="9"/>
                                            </p:txEl>
                                          </p:spTgt>
                                        </p:tgtEl>
                                        <p:attrNameLst>
                                          <p:attrName>style.visibility</p:attrName>
                                        </p:attrNameLst>
                                      </p:cBhvr>
                                      <p:to>
                                        <p:strVal val="visible"/>
                                      </p:to>
                                    </p:set>
                                    <p:animEffect transition="in" filter="wipe(left)">
                                      <p:cBhvr>
                                        <p:cTn id="40" dur="500"/>
                                        <p:tgtEl>
                                          <p:spTgt spid="347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dirty="0"/>
              <a:t>Implementation</a:t>
            </a:r>
            <a:endParaRPr lang="en-US" altLang="zh-CN" dirty="0"/>
          </a:p>
        </p:txBody>
      </p:sp>
      <p:sp>
        <p:nvSpPr>
          <p:cNvPr id="36867" name="Rectangle 3"/>
          <p:cNvSpPr>
            <a:spLocks noGrp="1" noChangeArrowheads="1"/>
          </p:cNvSpPr>
          <p:nvPr>
            <p:ph idx="1"/>
          </p:nvPr>
        </p:nvSpPr>
        <p:spPr/>
        <p:txBody>
          <a:bodyPr>
            <a:normAutofit/>
          </a:bodyPr>
          <a:lstStyle/>
          <a:p>
            <a:pPr>
              <a:spcBef>
                <a:spcPts val="0"/>
              </a:spcBef>
            </a:pPr>
            <a:r>
              <a:rPr lang="en-US" altLang="zh-CN" dirty="0">
                <a:latin typeface="Times New Roman" panose="02020603050405020304" pitchFamily="18" charset="0"/>
              </a:rPr>
              <a:t>Much variation</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Early OSes in assembly language.</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Then system programming languages like Algol, PL/1</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Now C, C++.</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Actually usually a mix of languages</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Lowest levels in assembly</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Main body in C</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Systems programs in C, C++, scripting languages like PERL, Python, shell scripts</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More high-level language</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easier to port to other hardware</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but slower, increase storage requirements</a:t>
            </a:r>
            <a:endParaRPr lang="en-US" altLang="zh-CN" dirty="0">
              <a:latin typeface="Times New Roman" panose="02020603050405020304" pitchFamily="18" charset="0"/>
            </a:endParaRPr>
          </a:p>
          <a:p>
            <a:pPr>
              <a:spcBef>
                <a:spcPts val="0"/>
              </a:spcBef>
            </a:pPr>
            <a:r>
              <a:rPr lang="en-US" altLang="zh-CN" dirty="0">
                <a:solidFill>
                  <a:srgbClr val="0000FF"/>
                </a:solidFill>
                <a:latin typeface="Times New Roman" panose="02020603050405020304" pitchFamily="18" charset="0"/>
              </a:rPr>
              <a:t>Emulation</a:t>
            </a:r>
            <a:r>
              <a:rPr lang="en-US" altLang="zh-CN" dirty="0">
                <a:latin typeface="Times New Roman" panose="02020603050405020304" pitchFamily="18" charset="0"/>
              </a:rPr>
              <a:t> can allow an OS to run on non-native hardware.</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wipe(left)">
                                      <p:cBhvr>
                                        <p:cTn id="7" dur="500"/>
                                        <p:tgtEl>
                                          <p:spTgt spid="36867">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867">
                                            <p:txEl>
                                              <p:pRg st="2" end="2"/>
                                            </p:txEl>
                                          </p:spTgt>
                                        </p:tgtEl>
                                        <p:attrNameLst>
                                          <p:attrName>style.visibility</p:attrName>
                                        </p:attrNameLst>
                                      </p:cBhvr>
                                      <p:to>
                                        <p:strVal val="visible"/>
                                      </p:to>
                                    </p:set>
                                    <p:animEffect transition="in" filter="wipe(left)">
                                      <p:cBhvr>
                                        <p:cTn id="10" dur="500"/>
                                        <p:tgtEl>
                                          <p:spTgt spid="36867">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animEffect transition="in" filter="wipe(left)">
                                      <p:cBhvr>
                                        <p:cTn id="13" dur="500"/>
                                        <p:tgtEl>
                                          <p:spTgt spid="3686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867">
                                            <p:txEl>
                                              <p:pRg st="4" end="4"/>
                                            </p:txEl>
                                          </p:spTgt>
                                        </p:tgtEl>
                                        <p:attrNameLst>
                                          <p:attrName>style.visibility</p:attrName>
                                        </p:attrNameLst>
                                      </p:cBhvr>
                                      <p:to>
                                        <p:strVal val="visible"/>
                                      </p:to>
                                    </p:set>
                                    <p:animEffect transition="in" filter="wipe(left)">
                                      <p:cBhvr>
                                        <p:cTn id="18" dur="500"/>
                                        <p:tgtEl>
                                          <p:spTgt spid="36867">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867">
                                            <p:txEl>
                                              <p:pRg st="5" end="5"/>
                                            </p:txEl>
                                          </p:spTgt>
                                        </p:tgtEl>
                                        <p:attrNameLst>
                                          <p:attrName>style.visibility</p:attrName>
                                        </p:attrNameLst>
                                      </p:cBhvr>
                                      <p:to>
                                        <p:strVal val="visible"/>
                                      </p:to>
                                    </p:set>
                                    <p:animEffect transition="in" filter="wipe(left)">
                                      <p:cBhvr>
                                        <p:cTn id="21" dur="500"/>
                                        <p:tgtEl>
                                          <p:spTgt spid="36867">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867">
                                            <p:txEl>
                                              <p:pRg st="6" end="6"/>
                                            </p:txEl>
                                          </p:spTgt>
                                        </p:tgtEl>
                                        <p:attrNameLst>
                                          <p:attrName>style.visibility</p:attrName>
                                        </p:attrNameLst>
                                      </p:cBhvr>
                                      <p:to>
                                        <p:strVal val="visible"/>
                                      </p:to>
                                    </p:set>
                                    <p:animEffect transition="in" filter="wipe(left)">
                                      <p:cBhvr>
                                        <p:cTn id="24" dur="500"/>
                                        <p:tgtEl>
                                          <p:spTgt spid="36867">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867">
                                            <p:txEl>
                                              <p:pRg st="7" end="7"/>
                                            </p:txEl>
                                          </p:spTgt>
                                        </p:tgtEl>
                                        <p:attrNameLst>
                                          <p:attrName>style.visibility</p:attrName>
                                        </p:attrNameLst>
                                      </p:cBhvr>
                                      <p:to>
                                        <p:strVal val="visible"/>
                                      </p:to>
                                    </p:set>
                                    <p:animEffect transition="in" filter="wipe(left)">
                                      <p:cBhvr>
                                        <p:cTn id="27" dur="500"/>
                                        <p:tgtEl>
                                          <p:spTgt spid="3686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67">
                                            <p:txEl>
                                              <p:pRg st="8" end="8"/>
                                            </p:txEl>
                                          </p:spTgt>
                                        </p:tgtEl>
                                        <p:attrNameLst>
                                          <p:attrName>style.visibility</p:attrName>
                                        </p:attrNameLst>
                                      </p:cBhvr>
                                      <p:to>
                                        <p:strVal val="visible"/>
                                      </p:to>
                                    </p:set>
                                    <p:animEffect transition="in" filter="wipe(left)">
                                      <p:cBhvr>
                                        <p:cTn id="32" dur="500"/>
                                        <p:tgtEl>
                                          <p:spTgt spid="36867">
                                            <p:txEl>
                                              <p:pRg st="8" end="8"/>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6867">
                                            <p:txEl>
                                              <p:pRg st="9" end="9"/>
                                            </p:txEl>
                                          </p:spTgt>
                                        </p:tgtEl>
                                        <p:attrNameLst>
                                          <p:attrName>style.visibility</p:attrName>
                                        </p:attrNameLst>
                                      </p:cBhvr>
                                      <p:to>
                                        <p:strVal val="visible"/>
                                      </p:to>
                                    </p:set>
                                    <p:animEffect transition="in" filter="wipe(left)">
                                      <p:cBhvr>
                                        <p:cTn id="35" dur="500"/>
                                        <p:tgtEl>
                                          <p:spTgt spid="36867">
                                            <p:txEl>
                                              <p:pRg st="9" end="9"/>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6867">
                                            <p:txEl>
                                              <p:pRg st="10" end="10"/>
                                            </p:txEl>
                                          </p:spTgt>
                                        </p:tgtEl>
                                        <p:attrNameLst>
                                          <p:attrName>style.visibility</p:attrName>
                                        </p:attrNameLst>
                                      </p:cBhvr>
                                      <p:to>
                                        <p:strVal val="visible"/>
                                      </p:to>
                                    </p:set>
                                    <p:animEffect transition="in" filter="wipe(left)">
                                      <p:cBhvr>
                                        <p:cTn id="38" dur="500"/>
                                        <p:tgtEl>
                                          <p:spTgt spid="36867">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867">
                                            <p:txEl>
                                              <p:pRg st="11" end="11"/>
                                            </p:txEl>
                                          </p:spTgt>
                                        </p:tgtEl>
                                        <p:attrNameLst>
                                          <p:attrName>style.visibility</p:attrName>
                                        </p:attrNameLst>
                                      </p:cBhvr>
                                      <p:to>
                                        <p:strVal val="visible"/>
                                      </p:to>
                                    </p:set>
                                    <p:animEffect transition="in" filter="wipe(left)">
                                      <p:cBhvr>
                                        <p:cTn id="43" dur="500"/>
                                        <p:tgtEl>
                                          <p:spTgt spid="368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dirty="0"/>
              <a:t>Implementation</a:t>
            </a:r>
            <a:endParaRPr lang="en-US" altLang="zh-CN" dirty="0"/>
          </a:p>
        </p:txBody>
      </p:sp>
      <p:sp>
        <p:nvSpPr>
          <p:cNvPr id="36867"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major performance improvements in OS: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better data structures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algorithms </a:t>
            </a:r>
            <a:endParaRPr lang="en-US" altLang="zh-CN" dirty="0">
              <a:latin typeface="Times New Roman" panose="02020603050405020304" pitchFamily="18" charset="0"/>
            </a:endParaRPr>
          </a:p>
          <a:p>
            <a:r>
              <a:rPr lang="en-US" altLang="zh-CN" dirty="0">
                <a:latin typeface="Times New Roman" panose="02020603050405020304" pitchFamily="18" charset="0"/>
              </a:rPr>
              <a:t>only a small amount of the code is critical to high performance: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the interrupt handler, I/O manager</a:t>
            </a:r>
            <a:endParaRPr lang="en-US" altLang="zh-CN" dirty="0">
              <a:latin typeface="Times New Roman" panose="02020603050405020304" pitchFamily="18" charset="0"/>
            </a:endParaRPr>
          </a:p>
          <a:p>
            <a:pPr lvl="1"/>
            <a:r>
              <a:rPr lang="en-US" altLang="zh-CN" dirty="0">
                <a:latin typeface="Times New Roman" panose="02020603050405020304" pitchFamily="18" charset="0"/>
              </a:rPr>
              <a:t>memory manager, CPU scheduler</a:t>
            </a:r>
            <a:endParaRPr lang="en-US" altLang="zh-CN" dirty="0">
              <a:latin typeface="Times New Roman" panose="02020603050405020304" pitchFamily="18" charset="0"/>
            </a:endParaRPr>
          </a:p>
          <a:p>
            <a:r>
              <a:rPr lang="en-US" altLang="zh-CN" dirty="0">
                <a:latin typeface="Times New Roman" panose="02020603050405020304" pitchFamily="18" charset="0"/>
              </a:rPr>
              <a:t>After written and working correctly, </a:t>
            </a:r>
            <a:r>
              <a:rPr lang="en-US" altLang="zh-CN" dirty="0">
                <a:solidFill>
                  <a:srgbClr val="0000FF"/>
                </a:solidFill>
                <a:latin typeface="Times New Roman" panose="02020603050405020304" pitchFamily="18" charset="0"/>
              </a:rPr>
              <a:t>bottleneck</a:t>
            </a:r>
            <a:r>
              <a:rPr lang="en-US" altLang="zh-CN" dirty="0">
                <a:latin typeface="Times New Roman" panose="02020603050405020304" pitchFamily="18" charset="0"/>
              </a:rPr>
              <a:t> routines can be identified.</a:t>
            </a:r>
            <a:endParaRPr lang="en-US" altLang="zh-CN" dirty="0">
              <a:latin typeface="Times New Roman" panose="02020603050405020304" pitchFamily="18" charset="0"/>
            </a:endParaRPr>
          </a:p>
          <a:p>
            <a:pPr lvl="1"/>
            <a:r>
              <a:rPr lang="en-US" altLang="zh-CN" dirty="0">
                <a:latin typeface="Times New Roman" panose="02020603050405020304" pitchFamily="18" charset="0"/>
              </a:rPr>
              <a:t>replaced with assembly-language equivalents.</a:t>
            </a:r>
            <a:endParaRPr lang="en-US" altLang="zh-CN" dirty="0">
              <a:latin typeface="Times New Roman" panose="02020603050405020304" pitchFamily="18" charset="0"/>
            </a:endParaRPr>
          </a:p>
        </p:txBody>
      </p:sp>
      <p:sp>
        <p:nvSpPr>
          <p:cNvPr id="2"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animEffect transition="in" filter="wipe(left)">
                                      <p:cBhvr>
                                        <p:cTn id="7" dur="500"/>
                                        <p:tgtEl>
                                          <p:spTgt spid="36867">
                                            <p:txEl>
                                              <p:pRg st="3" end="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867">
                                            <p:txEl>
                                              <p:pRg st="4" end="4"/>
                                            </p:txEl>
                                          </p:spTgt>
                                        </p:tgtEl>
                                        <p:attrNameLst>
                                          <p:attrName>style.visibility</p:attrName>
                                        </p:attrNameLst>
                                      </p:cBhvr>
                                      <p:to>
                                        <p:strVal val="visible"/>
                                      </p:to>
                                    </p:set>
                                    <p:animEffect transition="in" filter="wipe(left)">
                                      <p:cBhvr>
                                        <p:cTn id="10" dur="500"/>
                                        <p:tgtEl>
                                          <p:spTgt spid="36867">
                                            <p:txEl>
                                              <p:pRg st="4" end="4"/>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animEffect transition="in" filter="wipe(left)">
                                      <p:cBhvr>
                                        <p:cTn id="13" dur="500"/>
                                        <p:tgtEl>
                                          <p:spTgt spid="3686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867">
                                            <p:txEl>
                                              <p:pRg st="6" end="6"/>
                                            </p:txEl>
                                          </p:spTgt>
                                        </p:tgtEl>
                                        <p:attrNameLst>
                                          <p:attrName>style.visibility</p:attrName>
                                        </p:attrNameLst>
                                      </p:cBhvr>
                                      <p:to>
                                        <p:strVal val="visible"/>
                                      </p:to>
                                    </p:set>
                                    <p:animEffect transition="in" filter="wipe(left)">
                                      <p:cBhvr>
                                        <p:cTn id="18" dur="500"/>
                                        <p:tgtEl>
                                          <p:spTgt spid="36867">
                                            <p:txEl>
                                              <p:pRg st="6" end="6"/>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867">
                                            <p:txEl>
                                              <p:pRg st="7" end="7"/>
                                            </p:txEl>
                                          </p:spTgt>
                                        </p:tgtEl>
                                        <p:attrNameLst>
                                          <p:attrName>style.visibility</p:attrName>
                                        </p:attrNameLst>
                                      </p:cBhvr>
                                      <p:to>
                                        <p:strVal val="visible"/>
                                      </p:to>
                                    </p:set>
                                    <p:animEffect transition="in" filter="wipe(left)">
                                      <p:cBhvr>
                                        <p:cTn id="21" dur="500"/>
                                        <p:tgtEl>
                                          <p:spTgt spid="36867">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ircle(ou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altLang="zh-CN" dirty="0"/>
              <a:t>2.7  Operating-System Structure</a:t>
            </a:r>
            <a:endParaRPr lang="en-US" altLang="zh-CN" dirty="0"/>
          </a:p>
        </p:txBody>
      </p:sp>
      <p:sp>
        <p:nvSpPr>
          <p:cNvPr id="227331" name="Rectangle 3"/>
          <p:cNvSpPr>
            <a:spLocks noGrp="1" noChangeArrowheads="1"/>
          </p:cNvSpPr>
          <p:nvPr>
            <p:ph idx="1"/>
          </p:nvPr>
        </p:nvSpPr>
        <p:spPr/>
        <p:txBody>
          <a:bodyPr>
            <a:normAutofit/>
          </a:bodyPr>
          <a:lstStyle/>
          <a:p>
            <a:pPr>
              <a:spcBef>
                <a:spcPts val="600"/>
              </a:spcBef>
            </a:pPr>
            <a:r>
              <a:rPr lang="en-US" altLang="zh-CN" dirty="0">
                <a:latin typeface="Times New Roman" panose="02020603050405020304" pitchFamily="18" charset="0"/>
              </a:rPr>
              <a:t>General-purpose OS is a very large and complex program</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partition the task into small components, or modules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a well-defined portion of the system, with carefully defined inputs, outputs, and functions.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interconnected and melded into a kernel.</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Various ways to structure the OS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simple Structure</a:t>
            </a:r>
            <a:endParaRPr lang="en-US" altLang="zh-CN" dirty="0">
              <a:latin typeface="Times New Roman" panose="02020603050405020304" pitchFamily="18" charset="0"/>
            </a:endParaRPr>
          </a:p>
          <a:p>
            <a:pPr lvl="2">
              <a:spcBef>
                <a:spcPts val="600"/>
              </a:spcBef>
            </a:pPr>
            <a:r>
              <a:rPr lang="en-US" altLang="zh-CN" dirty="0">
                <a:latin typeface="Times New Roman" panose="02020603050405020304" pitchFamily="18" charset="0"/>
              </a:rPr>
              <a:t>MS-DOS</a:t>
            </a:r>
            <a:endParaRPr lang="en-US" altLang="zh-CN" dirty="0">
              <a:latin typeface="Times New Roman" panose="02020603050405020304" pitchFamily="18" charset="0"/>
            </a:endParaRPr>
          </a:p>
          <a:p>
            <a:pPr lvl="2">
              <a:spcBef>
                <a:spcPts val="600"/>
              </a:spcBef>
            </a:pPr>
            <a:r>
              <a:rPr lang="en-US" altLang="zh-CN" dirty="0">
                <a:latin typeface="Times New Roman" panose="02020603050405020304" pitchFamily="18" charset="0"/>
              </a:rPr>
              <a:t>UNIX</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Layered Approach</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Microkernels</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Modules </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wipe(left)">
                                      <p:cBhvr>
                                        <p:cTn id="7" dur="500"/>
                                        <p:tgtEl>
                                          <p:spTgt spid="2273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7331">
                                            <p:txEl>
                                              <p:pRg st="1" end="1"/>
                                            </p:txEl>
                                          </p:spTgt>
                                        </p:tgtEl>
                                        <p:attrNameLst>
                                          <p:attrName>style.visibility</p:attrName>
                                        </p:attrNameLst>
                                      </p:cBhvr>
                                      <p:to>
                                        <p:strVal val="visible"/>
                                      </p:to>
                                    </p:set>
                                    <p:animEffect transition="in" filter="wipe(left)">
                                      <p:cBhvr>
                                        <p:cTn id="10" dur="500"/>
                                        <p:tgtEl>
                                          <p:spTgt spid="22733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7331">
                                            <p:txEl>
                                              <p:pRg st="2" end="2"/>
                                            </p:txEl>
                                          </p:spTgt>
                                        </p:tgtEl>
                                        <p:attrNameLst>
                                          <p:attrName>style.visibility</p:attrName>
                                        </p:attrNameLst>
                                      </p:cBhvr>
                                      <p:to>
                                        <p:strVal val="visible"/>
                                      </p:to>
                                    </p:set>
                                    <p:animEffect transition="in" filter="wipe(left)">
                                      <p:cBhvr>
                                        <p:cTn id="13" dur="500"/>
                                        <p:tgtEl>
                                          <p:spTgt spid="22733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27331">
                                            <p:txEl>
                                              <p:pRg st="3" end="3"/>
                                            </p:txEl>
                                          </p:spTgt>
                                        </p:tgtEl>
                                        <p:attrNameLst>
                                          <p:attrName>style.visibility</p:attrName>
                                        </p:attrNameLst>
                                      </p:cBhvr>
                                      <p:to>
                                        <p:strVal val="visible"/>
                                      </p:to>
                                    </p:set>
                                    <p:animEffect transition="in" filter="wipe(left)">
                                      <p:cBhvr>
                                        <p:cTn id="16" dur="500"/>
                                        <p:tgtEl>
                                          <p:spTgt spid="22733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7331">
                                            <p:txEl>
                                              <p:pRg st="4" end="4"/>
                                            </p:txEl>
                                          </p:spTgt>
                                        </p:tgtEl>
                                        <p:attrNameLst>
                                          <p:attrName>style.visibility</p:attrName>
                                        </p:attrNameLst>
                                      </p:cBhvr>
                                      <p:to>
                                        <p:strVal val="visible"/>
                                      </p:to>
                                    </p:set>
                                    <p:animEffect transition="in" filter="wipe(left)">
                                      <p:cBhvr>
                                        <p:cTn id="21" dur="500"/>
                                        <p:tgtEl>
                                          <p:spTgt spid="22733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7331">
                                            <p:txEl>
                                              <p:pRg st="5" end="5"/>
                                            </p:txEl>
                                          </p:spTgt>
                                        </p:tgtEl>
                                        <p:attrNameLst>
                                          <p:attrName>style.visibility</p:attrName>
                                        </p:attrNameLst>
                                      </p:cBhvr>
                                      <p:to>
                                        <p:strVal val="visible"/>
                                      </p:to>
                                    </p:set>
                                    <p:animEffect transition="in" filter="wipe(left)">
                                      <p:cBhvr>
                                        <p:cTn id="24" dur="500"/>
                                        <p:tgtEl>
                                          <p:spTgt spid="22733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7331">
                                            <p:txEl>
                                              <p:pRg st="6" end="6"/>
                                            </p:txEl>
                                          </p:spTgt>
                                        </p:tgtEl>
                                        <p:attrNameLst>
                                          <p:attrName>style.visibility</p:attrName>
                                        </p:attrNameLst>
                                      </p:cBhvr>
                                      <p:to>
                                        <p:strVal val="visible"/>
                                      </p:to>
                                    </p:set>
                                    <p:animEffect transition="in" filter="wipe(left)">
                                      <p:cBhvr>
                                        <p:cTn id="27" dur="500"/>
                                        <p:tgtEl>
                                          <p:spTgt spid="22733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27331">
                                            <p:txEl>
                                              <p:pRg st="7" end="7"/>
                                            </p:txEl>
                                          </p:spTgt>
                                        </p:tgtEl>
                                        <p:attrNameLst>
                                          <p:attrName>style.visibility</p:attrName>
                                        </p:attrNameLst>
                                      </p:cBhvr>
                                      <p:to>
                                        <p:strVal val="visible"/>
                                      </p:to>
                                    </p:set>
                                    <p:animEffect transition="in" filter="wipe(left)">
                                      <p:cBhvr>
                                        <p:cTn id="30" dur="500"/>
                                        <p:tgtEl>
                                          <p:spTgt spid="227331">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7331">
                                            <p:txEl>
                                              <p:pRg st="8" end="8"/>
                                            </p:txEl>
                                          </p:spTgt>
                                        </p:tgtEl>
                                        <p:attrNameLst>
                                          <p:attrName>style.visibility</p:attrName>
                                        </p:attrNameLst>
                                      </p:cBhvr>
                                      <p:to>
                                        <p:strVal val="visible"/>
                                      </p:to>
                                    </p:set>
                                    <p:animEffect transition="in" filter="wipe(left)">
                                      <p:cBhvr>
                                        <p:cTn id="33" dur="500"/>
                                        <p:tgtEl>
                                          <p:spTgt spid="227331">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27331">
                                            <p:txEl>
                                              <p:pRg st="9" end="9"/>
                                            </p:txEl>
                                          </p:spTgt>
                                        </p:tgtEl>
                                        <p:attrNameLst>
                                          <p:attrName>style.visibility</p:attrName>
                                        </p:attrNameLst>
                                      </p:cBhvr>
                                      <p:to>
                                        <p:strVal val="visible"/>
                                      </p:to>
                                    </p:set>
                                    <p:animEffect transition="in" filter="wipe(left)">
                                      <p:cBhvr>
                                        <p:cTn id="36" dur="500"/>
                                        <p:tgtEl>
                                          <p:spTgt spid="227331">
                                            <p:txEl>
                                              <p:pRg st="9" end="9"/>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7331">
                                            <p:txEl>
                                              <p:pRg st="10" end="10"/>
                                            </p:txEl>
                                          </p:spTgt>
                                        </p:tgtEl>
                                        <p:attrNameLst>
                                          <p:attrName>style.visibility</p:attrName>
                                        </p:attrNameLst>
                                      </p:cBhvr>
                                      <p:to>
                                        <p:strVal val="visible"/>
                                      </p:to>
                                    </p:set>
                                    <p:animEffect transition="in" filter="wipe(left)">
                                      <p:cBhvr>
                                        <p:cTn id="39" dur="500"/>
                                        <p:tgtEl>
                                          <p:spTgt spid="227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zh-CN" dirty="0"/>
              <a:t>Simple structure:  MS-DOS</a:t>
            </a:r>
            <a:endParaRPr lang="en-US" altLang="zh-CN" sz="3200" dirty="0"/>
          </a:p>
        </p:txBody>
      </p:sp>
      <p:sp>
        <p:nvSpPr>
          <p:cNvPr id="229379" name="Rectangle 3"/>
          <p:cNvSpPr>
            <a:spLocks noGrp="1" noChangeArrowheads="1"/>
          </p:cNvSpPr>
          <p:nvPr>
            <p:ph idx="1"/>
          </p:nvPr>
        </p:nvSpPr>
        <p:spPr/>
        <p:txBody>
          <a:bodyPr/>
          <a:lstStyle/>
          <a:p>
            <a:r>
              <a:rPr lang="en-US" altLang="zh-CN" dirty="0">
                <a:latin typeface="Times New Roman" panose="02020603050405020304" pitchFamily="18" charset="0"/>
              </a:rPr>
              <a:t>MS-DOS – written to provide the most functionality in the least space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not divided into modules carefully.</a:t>
            </a:r>
            <a:endParaRPr lang="en-US" altLang="zh-CN" dirty="0">
              <a:latin typeface="Times New Roman" panose="02020603050405020304" pitchFamily="18" charset="0"/>
            </a:endParaRPr>
          </a:p>
          <a:p>
            <a:pPr lvl="1"/>
            <a:r>
              <a:rPr lang="en-US" altLang="zh-CN" dirty="0">
                <a:latin typeface="Times New Roman" panose="02020603050405020304" pitchFamily="18" charset="0"/>
              </a:rPr>
              <a:t>Although MS-DOS has some structure, its interfaces and levels of functionality are not well separated.</a:t>
            </a:r>
            <a:endParaRPr lang="en-US" altLang="zh-CN" dirty="0">
              <a:latin typeface="Times New Roman" panose="02020603050405020304" pitchFamily="18" charset="0"/>
            </a:endParaRPr>
          </a:p>
          <a:p>
            <a:r>
              <a:rPr lang="en-US" altLang="zh-CN" dirty="0">
                <a:latin typeface="Times New Roman" panose="02020603050405020304" pitchFamily="18" charset="0"/>
              </a:rPr>
              <a:t>limited by the hardware, </a:t>
            </a:r>
            <a:br>
              <a:rPr lang="en-US" altLang="zh-CN" dirty="0">
                <a:latin typeface="Times New Roman" panose="02020603050405020304" pitchFamily="18" charset="0"/>
              </a:rPr>
            </a:br>
            <a:r>
              <a:rPr lang="en-US" altLang="zh-CN" dirty="0">
                <a:latin typeface="Times New Roman" panose="02020603050405020304" pitchFamily="18" charset="0"/>
              </a:rPr>
              <a:t>the Intel 8088 provides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no dual mode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no hardware protection</a:t>
            </a:r>
            <a:endParaRPr lang="en-US" altLang="zh-CN" dirty="0">
              <a:latin typeface="Times New Roman" panose="02020603050405020304" pitchFamily="18"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18105" y="2864529"/>
            <a:ext cx="4318356" cy="3548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wipe(left)">
                                      <p:cBhvr>
                                        <p:cTn id="7" dur="500"/>
                                        <p:tgtEl>
                                          <p:spTgt spid="22937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9379">
                                            <p:txEl>
                                              <p:pRg st="1" end="1"/>
                                            </p:txEl>
                                          </p:spTgt>
                                        </p:tgtEl>
                                        <p:attrNameLst>
                                          <p:attrName>style.visibility</p:attrName>
                                        </p:attrNameLst>
                                      </p:cBhvr>
                                      <p:to>
                                        <p:strVal val="visible"/>
                                      </p:to>
                                    </p:set>
                                    <p:animEffect transition="in" filter="wipe(left)">
                                      <p:cBhvr>
                                        <p:cTn id="10" dur="500"/>
                                        <p:tgtEl>
                                          <p:spTgt spid="22937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9379">
                                            <p:txEl>
                                              <p:pRg st="2" end="2"/>
                                            </p:txEl>
                                          </p:spTgt>
                                        </p:tgtEl>
                                        <p:attrNameLst>
                                          <p:attrName>style.visibility</p:attrName>
                                        </p:attrNameLst>
                                      </p:cBhvr>
                                      <p:to>
                                        <p:strVal val="visible"/>
                                      </p:to>
                                    </p:set>
                                    <p:animEffect transition="in" filter="wipe(left)">
                                      <p:cBhvr>
                                        <p:cTn id="13" dur="500"/>
                                        <p:tgtEl>
                                          <p:spTgt spid="22937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9379">
                                            <p:txEl>
                                              <p:pRg st="3" end="3"/>
                                            </p:txEl>
                                          </p:spTgt>
                                        </p:tgtEl>
                                        <p:attrNameLst>
                                          <p:attrName>style.visibility</p:attrName>
                                        </p:attrNameLst>
                                      </p:cBhvr>
                                      <p:to>
                                        <p:strVal val="visible"/>
                                      </p:to>
                                    </p:set>
                                    <p:animEffect transition="in" filter="wipe(left)">
                                      <p:cBhvr>
                                        <p:cTn id="18" dur="500"/>
                                        <p:tgtEl>
                                          <p:spTgt spid="22937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9379">
                                            <p:txEl>
                                              <p:pRg st="4" end="4"/>
                                            </p:txEl>
                                          </p:spTgt>
                                        </p:tgtEl>
                                        <p:attrNameLst>
                                          <p:attrName>style.visibility</p:attrName>
                                        </p:attrNameLst>
                                      </p:cBhvr>
                                      <p:to>
                                        <p:strVal val="visible"/>
                                      </p:to>
                                    </p:set>
                                    <p:animEffect transition="in" filter="wipe(left)">
                                      <p:cBhvr>
                                        <p:cTn id="21" dur="500"/>
                                        <p:tgtEl>
                                          <p:spTgt spid="229379">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9379">
                                            <p:txEl>
                                              <p:pRg st="5" end="5"/>
                                            </p:txEl>
                                          </p:spTgt>
                                        </p:tgtEl>
                                        <p:attrNameLst>
                                          <p:attrName>style.visibility</p:attrName>
                                        </p:attrNameLst>
                                      </p:cBhvr>
                                      <p:to>
                                        <p:strVal val="visible"/>
                                      </p:to>
                                    </p:set>
                                    <p:animEffect transition="in" filter="wipe(left)">
                                      <p:cBhvr>
                                        <p:cTn id="24" dur="500"/>
                                        <p:tgtEl>
                                          <p:spTgt spid="22937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146"/>
                                        </p:tgtEl>
                                        <p:attrNameLst>
                                          <p:attrName>style.visibility</p:attrName>
                                        </p:attrNameLst>
                                      </p:cBhvr>
                                      <p:to>
                                        <p:strVal val="visible"/>
                                      </p:to>
                                    </p:set>
                                    <p:animEffect transition="in" filter="wipe(up)">
                                      <p:cBhvr>
                                        <p:cTn id="2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Operating-System Services</a:t>
            </a:r>
            <a:endParaRPr lang="zh-CN" altLang="en-US" dirty="0"/>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rPr>
              <a:t>OSs provide an environment for execution of programs and services to programs and users.</a:t>
            </a:r>
            <a:endParaRPr lang="en-US" altLang="zh-CN" dirty="0">
              <a:latin typeface="Times New Roman" panose="02020603050405020304" pitchFamily="18" charset="0"/>
            </a:endParaRPr>
          </a:p>
        </p:txBody>
      </p:sp>
      <p:pic>
        <p:nvPicPr>
          <p:cNvPr id="5" name="Picture 4"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555" y="2033845"/>
            <a:ext cx="8100000" cy="46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zh-CN" dirty="0"/>
              <a:t>Simple Structure:  original UNIX</a:t>
            </a:r>
            <a:endParaRPr lang="en-US" altLang="zh-CN" sz="3200" dirty="0"/>
          </a:p>
        </p:txBody>
      </p:sp>
      <p:sp>
        <p:nvSpPr>
          <p:cNvPr id="231427" name="Rectangle 3"/>
          <p:cNvSpPr>
            <a:spLocks noGrp="1" noChangeArrowheads="1"/>
          </p:cNvSpPr>
          <p:nvPr>
            <p:ph idx="1"/>
          </p:nvPr>
        </p:nvSpPr>
        <p:spPr/>
        <p:txBody>
          <a:bodyPr/>
          <a:lstStyle/>
          <a:p>
            <a:pPr>
              <a:lnSpc>
                <a:spcPct val="90000"/>
              </a:lnSpc>
              <a:spcBef>
                <a:spcPts val="300"/>
              </a:spcBef>
            </a:pPr>
            <a:r>
              <a:rPr lang="en-US" altLang="zh-CN" dirty="0">
                <a:latin typeface="Times New Roman" panose="02020603050405020304" pitchFamily="18" charset="0"/>
              </a:rPr>
              <a:t>original UNIX had limited structuring,  limited by hardware functionality.  </a:t>
            </a:r>
            <a:endParaRPr lang="en-US" altLang="zh-CN" dirty="0">
              <a:latin typeface="Times New Roman" panose="02020603050405020304" pitchFamily="18" charset="0"/>
            </a:endParaRPr>
          </a:p>
        </p:txBody>
      </p:sp>
      <p:grpSp>
        <p:nvGrpSpPr>
          <p:cNvPr id="5" name="Group 3"/>
          <p:cNvGrpSpPr/>
          <p:nvPr/>
        </p:nvGrpSpPr>
        <p:grpSpPr bwMode="auto">
          <a:xfrm>
            <a:off x="2135561" y="2078850"/>
            <a:ext cx="7670451" cy="4410490"/>
            <a:chOff x="249" y="754"/>
            <a:chExt cx="5307" cy="3447"/>
          </a:xfrm>
        </p:grpSpPr>
        <p:sp>
          <p:nvSpPr>
            <p:cNvPr id="6" name="Rectangle 4"/>
            <p:cNvSpPr>
              <a:spLocks noChangeArrowheads="1"/>
            </p:cNvSpPr>
            <p:nvPr/>
          </p:nvSpPr>
          <p:spPr bwMode="auto">
            <a:xfrm>
              <a:off x="249" y="1888"/>
              <a:ext cx="5307" cy="1769"/>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7" name="Rectangle 5"/>
            <p:cNvSpPr>
              <a:spLocks noChangeArrowheads="1"/>
            </p:cNvSpPr>
            <p:nvPr/>
          </p:nvSpPr>
          <p:spPr bwMode="auto">
            <a:xfrm>
              <a:off x="249" y="754"/>
              <a:ext cx="5307" cy="363"/>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(the user)</a:t>
              </a:r>
              <a:endParaRPr lang="en-US" altLang="zh-CN"/>
            </a:p>
          </p:txBody>
        </p:sp>
        <p:sp>
          <p:nvSpPr>
            <p:cNvPr id="8" name="Rectangle 6"/>
            <p:cNvSpPr>
              <a:spLocks noChangeArrowheads="1"/>
            </p:cNvSpPr>
            <p:nvPr/>
          </p:nvSpPr>
          <p:spPr bwMode="auto">
            <a:xfrm>
              <a:off x="249" y="1117"/>
              <a:ext cx="5307" cy="771"/>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shells and commands</a:t>
              </a:r>
              <a:endParaRPr lang="en-US" altLang="zh-CN"/>
            </a:p>
            <a:p>
              <a:pPr algn="ctr"/>
              <a:r>
                <a:rPr lang="en-US" altLang="zh-CN"/>
                <a:t>compilers and interpreters</a:t>
              </a:r>
              <a:endParaRPr lang="en-US" altLang="zh-CN"/>
            </a:p>
            <a:p>
              <a:pPr algn="ctr"/>
              <a:r>
                <a:rPr lang="en-US" altLang="zh-CN"/>
                <a:t>system libraries</a:t>
              </a:r>
              <a:endParaRPr lang="en-US" altLang="zh-CN"/>
            </a:p>
          </p:txBody>
        </p:sp>
        <p:sp>
          <p:nvSpPr>
            <p:cNvPr id="9" name="Rectangle 7"/>
            <p:cNvSpPr>
              <a:spLocks noChangeArrowheads="1"/>
            </p:cNvSpPr>
            <p:nvPr/>
          </p:nvSpPr>
          <p:spPr bwMode="auto">
            <a:xfrm>
              <a:off x="295" y="1933"/>
              <a:ext cx="5261" cy="27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i="1" dirty="0"/>
                <a:t>system-call interface to the kernel</a:t>
              </a:r>
              <a:endParaRPr lang="en-US" altLang="zh-CN" sz="2800" i="1" dirty="0"/>
            </a:p>
          </p:txBody>
        </p:sp>
        <p:grpSp>
          <p:nvGrpSpPr>
            <p:cNvPr id="10" name="Group 8"/>
            <p:cNvGrpSpPr/>
            <p:nvPr/>
          </p:nvGrpSpPr>
          <p:grpSpPr bwMode="auto">
            <a:xfrm>
              <a:off x="295" y="2251"/>
              <a:ext cx="5216" cy="1043"/>
              <a:chOff x="295" y="2251"/>
              <a:chExt cx="5216" cy="1043"/>
            </a:xfrm>
          </p:grpSpPr>
          <p:sp>
            <p:nvSpPr>
              <p:cNvPr id="16" name="Rectangle 9"/>
              <p:cNvSpPr>
                <a:spLocks noChangeArrowheads="1"/>
              </p:cNvSpPr>
              <p:nvPr/>
            </p:nvSpPr>
            <p:spPr bwMode="auto">
              <a:xfrm>
                <a:off x="295" y="2251"/>
                <a:ext cx="1678" cy="104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signals terminal</a:t>
                </a:r>
                <a:endParaRPr lang="en-US" altLang="zh-CN" dirty="0"/>
              </a:p>
              <a:p>
                <a:pPr algn="ctr"/>
                <a:r>
                  <a:rPr lang="en-US" altLang="zh-CN" dirty="0"/>
                  <a:t>handling</a:t>
                </a:r>
                <a:endParaRPr lang="en-US" altLang="zh-CN" dirty="0"/>
              </a:p>
              <a:p>
                <a:pPr algn="ctr"/>
                <a:r>
                  <a:rPr lang="en-US" altLang="zh-CN" dirty="0"/>
                  <a:t>character I/O system</a:t>
                </a:r>
                <a:endParaRPr lang="en-US" altLang="zh-CN" dirty="0"/>
              </a:p>
              <a:p>
                <a:pPr algn="ctr"/>
                <a:r>
                  <a:rPr lang="en-US" altLang="zh-CN" dirty="0"/>
                  <a:t>terminal drivers</a:t>
                </a:r>
                <a:endParaRPr lang="en-US" altLang="zh-CN" dirty="0"/>
              </a:p>
            </p:txBody>
          </p:sp>
          <p:sp>
            <p:nvSpPr>
              <p:cNvPr id="17" name="Rectangle 10"/>
              <p:cNvSpPr>
                <a:spLocks noChangeArrowheads="1"/>
              </p:cNvSpPr>
              <p:nvPr/>
            </p:nvSpPr>
            <p:spPr bwMode="auto">
              <a:xfrm>
                <a:off x="2064" y="2251"/>
                <a:ext cx="1678" cy="104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file system</a:t>
                </a:r>
                <a:endParaRPr lang="en-US" altLang="zh-CN"/>
              </a:p>
              <a:p>
                <a:pPr algn="ctr"/>
                <a:r>
                  <a:rPr lang="en-US" altLang="zh-CN"/>
                  <a:t>swapping block I/O</a:t>
                </a:r>
                <a:endParaRPr lang="en-US" altLang="zh-CN"/>
              </a:p>
              <a:p>
                <a:pPr algn="ctr"/>
                <a:r>
                  <a:rPr lang="en-US" altLang="zh-CN"/>
                  <a:t>system</a:t>
                </a:r>
                <a:endParaRPr lang="en-US" altLang="zh-CN"/>
              </a:p>
              <a:p>
                <a:pPr algn="ctr"/>
                <a:r>
                  <a:rPr lang="en-US" altLang="zh-CN"/>
                  <a:t>Disk and tape drivers</a:t>
                </a:r>
                <a:endParaRPr lang="en-US" altLang="zh-CN"/>
              </a:p>
            </p:txBody>
          </p:sp>
          <p:sp>
            <p:nvSpPr>
              <p:cNvPr id="18" name="Rectangle 11"/>
              <p:cNvSpPr>
                <a:spLocks noChangeArrowheads="1"/>
              </p:cNvSpPr>
              <p:nvPr/>
            </p:nvSpPr>
            <p:spPr bwMode="auto">
              <a:xfrm>
                <a:off x="3833" y="2251"/>
                <a:ext cx="1678" cy="104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CPU scheduling</a:t>
                </a:r>
                <a:endParaRPr lang="en-US" altLang="zh-CN"/>
              </a:p>
              <a:p>
                <a:pPr algn="ctr"/>
                <a:r>
                  <a:rPr lang="en-US" altLang="zh-CN"/>
                  <a:t>page replacement</a:t>
                </a:r>
                <a:endParaRPr lang="en-US" altLang="zh-CN"/>
              </a:p>
              <a:p>
                <a:pPr algn="ctr"/>
                <a:r>
                  <a:rPr lang="en-US" altLang="zh-CN"/>
                  <a:t>demand paging</a:t>
                </a:r>
                <a:endParaRPr lang="en-US" altLang="zh-CN"/>
              </a:p>
              <a:p>
                <a:pPr algn="ctr"/>
                <a:r>
                  <a:rPr lang="en-US" altLang="zh-CN"/>
                  <a:t>virtual memory</a:t>
                </a:r>
                <a:endParaRPr lang="en-US" altLang="zh-CN"/>
              </a:p>
            </p:txBody>
          </p:sp>
        </p:grpSp>
        <p:sp>
          <p:nvSpPr>
            <p:cNvPr id="11" name="Rectangle 12"/>
            <p:cNvSpPr>
              <a:spLocks noChangeArrowheads="1"/>
            </p:cNvSpPr>
            <p:nvPr/>
          </p:nvSpPr>
          <p:spPr bwMode="auto">
            <a:xfrm>
              <a:off x="295" y="3340"/>
              <a:ext cx="5261" cy="27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i="1"/>
                <a:t>kernel interface to the hardware</a:t>
              </a:r>
              <a:endParaRPr lang="en-US" altLang="zh-CN" sz="2800" i="1"/>
            </a:p>
          </p:txBody>
        </p:sp>
        <p:grpSp>
          <p:nvGrpSpPr>
            <p:cNvPr id="12" name="Group 13"/>
            <p:cNvGrpSpPr/>
            <p:nvPr/>
          </p:nvGrpSpPr>
          <p:grpSpPr bwMode="auto">
            <a:xfrm>
              <a:off x="249" y="3656"/>
              <a:ext cx="5307" cy="545"/>
              <a:chOff x="249" y="3203"/>
              <a:chExt cx="5307" cy="817"/>
            </a:xfrm>
          </p:grpSpPr>
          <p:sp>
            <p:nvSpPr>
              <p:cNvPr id="13" name="Rectangle 14"/>
              <p:cNvSpPr>
                <a:spLocks noChangeArrowheads="1"/>
              </p:cNvSpPr>
              <p:nvPr/>
            </p:nvSpPr>
            <p:spPr bwMode="auto">
              <a:xfrm>
                <a:off x="249" y="3203"/>
                <a:ext cx="1769" cy="817"/>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terminal controllers</a:t>
                </a:r>
                <a:endParaRPr lang="en-US" altLang="zh-CN"/>
              </a:p>
              <a:p>
                <a:pPr algn="ctr"/>
                <a:r>
                  <a:rPr lang="en-US" altLang="zh-CN"/>
                  <a:t>terminals</a:t>
                </a:r>
                <a:endParaRPr lang="en-US" altLang="zh-CN"/>
              </a:p>
            </p:txBody>
          </p:sp>
          <p:sp>
            <p:nvSpPr>
              <p:cNvPr id="14" name="Rectangle 15"/>
              <p:cNvSpPr>
                <a:spLocks noChangeArrowheads="1"/>
              </p:cNvSpPr>
              <p:nvPr/>
            </p:nvSpPr>
            <p:spPr bwMode="auto">
              <a:xfrm>
                <a:off x="2018" y="3203"/>
                <a:ext cx="1769" cy="817"/>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device controllers</a:t>
                </a:r>
                <a:endParaRPr lang="en-US" altLang="zh-CN"/>
              </a:p>
              <a:p>
                <a:pPr algn="ctr"/>
                <a:r>
                  <a:rPr lang="en-US" altLang="zh-CN"/>
                  <a:t>disks and tapes</a:t>
                </a:r>
                <a:endParaRPr lang="en-US" altLang="zh-CN"/>
              </a:p>
            </p:txBody>
          </p:sp>
          <p:sp>
            <p:nvSpPr>
              <p:cNvPr id="15" name="Rectangle 16"/>
              <p:cNvSpPr>
                <a:spLocks noChangeArrowheads="1"/>
              </p:cNvSpPr>
              <p:nvPr/>
            </p:nvSpPr>
            <p:spPr bwMode="auto">
              <a:xfrm>
                <a:off x="3787" y="3203"/>
                <a:ext cx="1769" cy="817"/>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memory controllers</a:t>
                </a:r>
                <a:endParaRPr lang="en-US" altLang="zh-CN" dirty="0"/>
              </a:p>
              <a:p>
                <a:pPr algn="ctr"/>
                <a:r>
                  <a:rPr lang="en-US" altLang="zh-CN" dirty="0"/>
                  <a:t>physical memory</a:t>
                </a:r>
                <a:endParaRPr lang="en-US" altLang="zh-CN" dirty="0"/>
              </a:p>
            </p:txBody>
          </p:sp>
        </p:grpSp>
      </p:grpSp>
      <p:sp>
        <p:nvSpPr>
          <p:cNvPr id="19" name="右大括号 18"/>
          <p:cNvSpPr/>
          <p:nvPr/>
        </p:nvSpPr>
        <p:spPr bwMode="auto">
          <a:xfrm>
            <a:off x="9871608" y="3564016"/>
            <a:ext cx="337548" cy="2230541"/>
          </a:xfrm>
          <a:prstGeom prst="rightBrace">
            <a:avLst>
              <a:gd name="adj1" fmla="val 32936"/>
              <a:gd name="adj2" fmla="val 50494"/>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Effect transition="in" filter="wipe(left)">
                                      <p:cBhvr>
                                        <p:cTn id="7" dur="500"/>
                                        <p:tgtEl>
                                          <p:spTgt spid="231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zh-CN" dirty="0"/>
              <a:t>original UNIX</a:t>
            </a:r>
            <a:endParaRPr lang="en-US" altLang="zh-CN" sz="3200" dirty="0"/>
          </a:p>
        </p:txBody>
      </p:sp>
      <p:sp>
        <p:nvSpPr>
          <p:cNvPr id="231427" name="Rectangle 3"/>
          <p:cNvSpPr>
            <a:spLocks noGrp="1" noChangeArrowheads="1"/>
          </p:cNvSpPr>
          <p:nvPr>
            <p:ph idx="1"/>
          </p:nvPr>
        </p:nvSpPr>
        <p:spPr/>
        <p:txBody>
          <a:bodyPr/>
          <a:lstStyle/>
          <a:p>
            <a:pPr>
              <a:spcBef>
                <a:spcPts val="300"/>
              </a:spcBef>
            </a:pPr>
            <a:r>
              <a:rPr lang="en-US" altLang="zh-CN" dirty="0">
                <a:latin typeface="Times New Roman" panose="02020603050405020304" pitchFamily="18" charset="0"/>
              </a:rPr>
              <a:t>consists of two separable parts: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System programs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The kernel</a:t>
            </a:r>
            <a:endParaRPr lang="en-US" altLang="zh-CN" dirty="0">
              <a:latin typeface="Times New Roman" panose="02020603050405020304" pitchFamily="18" charset="0"/>
            </a:endParaRPr>
          </a:p>
          <a:p>
            <a:pPr lvl="2">
              <a:spcBef>
                <a:spcPts val="300"/>
              </a:spcBef>
            </a:pPr>
            <a:r>
              <a:rPr lang="en-US" altLang="zh-CN" sz="2400" dirty="0"/>
              <a:t>separated into a series of interfaces and device drivers.</a:t>
            </a:r>
            <a:endParaRPr lang="en-US" altLang="zh-CN" sz="2400" dirty="0"/>
          </a:p>
          <a:p>
            <a:pPr lvl="2">
              <a:spcBef>
                <a:spcPts val="300"/>
              </a:spcBef>
            </a:pPr>
            <a:r>
              <a:rPr lang="en-US" altLang="zh-CN" sz="2400" dirty="0"/>
              <a:t>Consists of everything below the system-call interface and above the physical hardware.</a:t>
            </a:r>
            <a:endParaRPr lang="en-US" altLang="zh-CN" sz="2400" dirty="0"/>
          </a:p>
          <a:p>
            <a:pPr lvl="2">
              <a:spcBef>
                <a:spcPts val="300"/>
              </a:spcBef>
            </a:pPr>
            <a:r>
              <a:rPr lang="en-US" altLang="zh-CN" sz="2400" dirty="0"/>
              <a:t>Provides the file system, CPU scheduling, memory management, and other operating-system functions.</a:t>
            </a:r>
            <a:endParaRPr lang="en-US" altLang="zh-CN" sz="2400" dirty="0"/>
          </a:p>
          <a:p>
            <a:pPr lvl="2">
              <a:spcBef>
                <a:spcPts val="300"/>
              </a:spcBef>
            </a:pPr>
            <a:r>
              <a:rPr lang="en-US" altLang="zh-CN" sz="2400" dirty="0"/>
              <a:t>a large number of functions for one level.</a:t>
            </a:r>
            <a:endParaRPr lang="en-US" altLang="zh-CN" sz="2400" dirty="0"/>
          </a:p>
          <a:p>
            <a:pPr>
              <a:spcBef>
                <a:spcPts val="300"/>
              </a:spcBef>
            </a:pPr>
            <a:r>
              <a:rPr lang="en-US" altLang="zh-CN" dirty="0">
                <a:latin typeface="Times New Roman" panose="02020603050405020304" pitchFamily="18" charset="0"/>
              </a:rPr>
              <a:t>System calls define the API to UNIX.</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The set of system programs commonly available defines the user interface.</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Effect transition="in" filter="wipe(left)">
                                      <p:cBhvr>
                                        <p:cTn id="7" dur="500"/>
                                        <p:tgtEl>
                                          <p:spTgt spid="23142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1427">
                                            <p:txEl>
                                              <p:pRg st="1" end="1"/>
                                            </p:txEl>
                                          </p:spTgt>
                                        </p:tgtEl>
                                        <p:attrNameLst>
                                          <p:attrName>style.visibility</p:attrName>
                                        </p:attrNameLst>
                                      </p:cBhvr>
                                      <p:to>
                                        <p:strVal val="visible"/>
                                      </p:to>
                                    </p:set>
                                    <p:animEffect transition="in" filter="wipe(left)">
                                      <p:cBhvr>
                                        <p:cTn id="10" dur="500"/>
                                        <p:tgtEl>
                                          <p:spTgt spid="23142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1427">
                                            <p:txEl>
                                              <p:pRg st="2" end="2"/>
                                            </p:txEl>
                                          </p:spTgt>
                                        </p:tgtEl>
                                        <p:attrNameLst>
                                          <p:attrName>style.visibility</p:attrName>
                                        </p:attrNameLst>
                                      </p:cBhvr>
                                      <p:to>
                                        <p:strVal val="visible"/>
                                      </p:to>
                                    </p:set>
                                    <p:animEffect transition="in" filter="wipe(left)">
                                      <p:cBhvr>
                                        <p:cTn id="13" dur="500"/>
                                        <p:tgtEl>
                                          <p:spTgt spid="23142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1427">
                                            <p:txEl>
                                              <p:pRg st="3" end="3"/>
                                            </p:txEl>
                                          </p:spTgt>
                                        </p:tgtEl>
                                        <p:attrNameLst>
                                          <p:attrName>style.visibility</p:attrName>
                                        </p:attrNameLst>
                                      </p:cBhvr>
                                      <p:to>
                                        <p:strVal val="visible"/>
                                      </p:to>
                                    </p:set>
                                    <p:animEffect transition="in" filter="wipe(left)">
                                      <p:cBhvr>
                                        <p:cTn id="16" dur="500"/>
                                        <p:tgtEl>
                                          <p:spTgt spid="231427">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1427">
                                            <p:txEl>
                                              <p:pRg st="4" end="4"/>
                                            </p:txEl>
                                          </p:spTgt>
                                        </p:tgtEl>
                                        <p:attrNameLst>
                                          <p:attrName>style.visibility</p:attrName>
                                        </p:attrNameLst>
                                      </p:cBhvr>
                                      <p:to>
                                        <p:strVal val="visible"/>
                                      </p:to>
                                    </p:set>
                                    <p:animEffect transition="in" filter="wipe(left)">
                                      <p:cBhvr>
                                        <p:cTn id="19" dur="500"/>
                                        <p:tgtEl>
                                          <p:spTgt spid="231427">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1427">
                                            <p:txEl>
                                              <p:pRg st="5" end="5"/>
                                            </p:txEl>
                                          </p:spTgt>
                                        </p:tgtEl>
                                        <p:attrNameLst>
                                          <p:attrName>style.visibility</p:attrName>
                                        </p:attrNameLst>
                                      </p:cBhvr>
                                      <p:to>
                                        <p:strVal val="visible"/>
                                      </p:to>
                                    </p:set>
                                    <p:animEffect transition="in" filter="wipe(left)">
                                      <p:cBhvr>
                                        <p:cTn id="22" dur="500"/>
                                        <p:tgtEl>
                                          <p:spTgt spid="231427">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1427">
                                            <p:txEl>
                                              <p:pRg st="6" end="6"/>
                                            </p:txEl>
                                          </p:spTgt>
                                        </p:tgtEl>
                                        <p:attrNameLst>
                                          <p:attrName>style.visibility</p:attrName>
                                        </p:attrNameLst>
                                      </p:cBhvr>
                                      <p:to>
                                        <p:strVal val="visible"/>
                                      </p:to>
                                    </p:set>
                                    <p:animEffect transition="in" filter="wipe(left)">
                                      <p:cBhvr>
                                        <p:cTn id="25" dur="500"/>
                                        <p:tgtEl>
                                          <p:spTgt spid="23142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1427">
                                            <p:txEl>
                                              <p:pRg st="7" end="7"/>
                                            </p:txEl>
                                          </p:spTgt>
                                        </p:tgtEl>
                                        <p:attrNameLst>
                                          <p:attrName>style.visibility</p:attrName>
                                        </p:attrNameLst>
                                      </p:cBhvr>
                                      <p:to>
                                        <p:strVal val="visible"/>
                                      </p:to>
                                    </p:set>
                                    <p:animEffect transition="in" filter="wipe(left)">
                                      <p:cBhvr>
                                        <p:cTn id="30" dur="500"/>
                                        <p:tgtEl>
                                          <p:spTgt spid="23142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1427">
                                            <p:txEl>
                                              <p:pRg st="8" end="8"/>
                                            </p:txEl>
                                          </p:spTgt>
                                        </p:tgtEl>
                                        <p:attrNameLst>
                                          <p:attrName>style.visibility</p:attrName>
                                        </p:attrNameLst>
                                      </p:cBhvr>
                                      <p:to>
                                        <p:strVal val="visible"/>
                                      </p:to>
                                    </p:set>
                                    <p:animEffect transition="in" filter="wipe(left)">
                                      <p:cBhvr>
                                        <p:cTn id="35" dur="500"/>
                                        <p:tgtEl>
                                          <p:spTgt spid="2314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zh-CN" dirty="0"/>
              <a:t>Layered Approach</a:t>
            </a:r>
            <a:endParaRPr lang="en-US" altLang="zh-CN" dirty="0"/>
          </a:p>
        </p:txBody>
      </p:sp>
      <p:sp>
        <p:nvSpPr>
          <p:cNvPr id="235523" name="Rectangle 3"/>
          <p:cNvSpPr>
            <a:spLocks noGrp="1" noChangeArrowheads="1"/>
          </p:cNvSpPr>
          <p:nvPr>
            <p:ph idx="1"/>
          </p:nvPr>
        </p:nvSpPr>
        <p:spPr>
          <a:xfrm>
            <a:off x="396647" y="1133745"/>
            <a:ext cx="7364538" cy="5400000"/>
          </a:xfrm>
        </p:spPr>
        <p:txBody>
          <a:bodyPr/>
          <a:lstStyle/>
          <a:p>
            <a:pPr>
              <a:spcBef>
                <a:spcPts val="300"/>
              </a:spcBef>
            </a:pPr>
            <a:r>
              <a:rPr lang="en-US" altLang="zh-CN" dirty="0">
                <a:latin typeface="Times New Roman" panose="02020603050405020304" pitchFamily="18" charset="0"/>
              </a:rPr>
              <a:t>The OS is broken up into a number </a:t>
            </a:r>
            <a:br>
              <a:rPr lang="en-US" altLang="zh-CN" dirty="0">
                <a:latin typeface="Times New Roman" panose="02020603050405020304" pitchFamily="18" charset="0"/>
              </a:rPr>
            </a:br>
            <a:r>
              <a:rPr lang="en-US" altLang="zh-CN" dirty="0">
                <a:latin typeface="Times New Roman" panose="02020603050405020304" pitchFamily="18" charset="0"/>
              </a:rPr>
              <a:t>of layers (levels),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each built on top of lower layers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the bottom (0</a:t>
            </a:r>
            <a:r>
              <a:rPr lang="en-US" altLang="zh-CN" baseline="30000" dirty="0">
                <a:latin typeface="Times New Roman" panose="02020603050405020304" pitchFamily="18" charset="0"/>
              </a:rPr>
              <a:t>th</a:t>
            </a:r>
            <a:r>
              <a:rPr lang="en-US" altLang="zh-CN" dirty="0">
                <a:latin typeface="Times New Roman" panose="02020603050405020304" pitchFamily="18" charset="0"/>
              </a:rPr>
              <a:t>) layer is the hardware</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the highest (N</a:t>
            </a:r>
            <a:r>
              <a:rPr lang="en-US" altLang="zh-CN" baseline="30000" dirty="0">
                <a:latin typeface="Times New Roman" panose="02020603050405020304" pitchFamily="18" charset="0"/>
              </a:rPr>
              <a:t>th</a:t>
            </a:r>
            <a:r>
              <a:rPr lang="en-US" altLang="zh-CN" dirty="0">
                <a:latin typeface="Times New Roman" panose="02020603050405020304" pitchFamily="18" charset="0"/>
              </a:rPr>
              <a:t>) layer is the user interface</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An OS layer is an implementation of an abstract object made up of </a:t>
            </a:r>
            <a:r>
              <a:rPr lang="en-US" altLang="zh-CN" dirty="0">
                <a:solidFill>
                  <a:srgbClr val="0000FF"/>
                </a:solidFill>
                <a:latin typeface="Times New Roman" panose="02020603050405020304" pitchFamily="18" charset="0"/>
              </a:rPr>
              <a:t>data</a:t>
            </a:r>
            <a:r>
              <a:rPr lang="en-US" altLang="zh-CN" dirty="0">
                <a:latin typeface="Times New Roman" panose="02020603050405020304" pitchFamily="18" charset="0"/>
              </a:rPr>
              <a:t> and the </a:t>
            </a:r>
            <a:r>
              <a:rPr lang="en-US" altLang="zh-CN" dirty="0">
                <a:solidFill>
                  <a:srgbClr val="0000FF"/>
                </a:solidFill>
                <a:latin typeface="Times New Roman" panose="02020603050405020304" pitchFamily="18" charset="0"/>
              </a:rPr>
              <a:t>operations</a:t>
            </a:r>
            <a:r>
              <a:rPr lang="en-US" altLang="zh-CN" dirty="0">
                <a:latin typeface="Times New Roman" panose="02020603050405020304" pitchFamily="18" charset="0"/>
              </a:rPr>
              <a:t> that can manipulate those data.</a:t>
            </a:r>
            <a:endParaRPr lang="en-US" altLang="zh-CN" dirty="0">
              <a:latin typeface="Times New Roman" panose="02020603050405020304" pitchFamily="18" charset="0"/>
            </a:endParaRPr>
          </a:p>
          <a:p>
            <a:pPr>
              <a:spcBef>
                <a:spcPts val="300"/>
              </a:spcBef>
            </a:pPr>
            <a:r>
              <a:rPr lang="en-US" altLang="zh-CN" dirty="0">
                <a:latin typeface="Times New Roman" panose="02020603050405020304" pitchFamily="18" charset="0"/>
              </a:rPr>
              <a:t>With modularity, layers are selected such that each uses  functions (/ operations) and services of only lower-level layers.</a:t>
            </a:r>
            <a:endParaRPr lang="en-US" altLang="zh-CN" dirty="0">
              <a:latin typeface="Times New Roman" panose="02020603050405020304" pitchFamily="18" charset="0"/>
            </a:endParaRPr>
          </a:p>
        </p:txBody>
      </p:sp>
      <p:pic>
        <p:nvPicPr>
          <p:cNvPr id="5" name="Picture 3"/>
          <p:cNvPicPr>
            <a:picLocks noChangeArrowheads="1"/>
          </p:cNvPicPr>
          <p:nvPr/>
        </p:nvPicPr>
        <p:blipFill>
          <a:blip r:embed="rId1" cstate="print">
            <a:extLst>
              <a:ext uri="{28A0092B-C50C-407E-A947-70E740481C1C}">
                <a14:useLocalDpi xmlns:a14="http://schemas.microsoft.com/office/drawing/2010/main" val="0"/>
              </a:ext>
            </a:extLst>
          </a:blip>
          <a:srcRect l="13089" t="708" r="13089" b="708"/>
          <a:stretch>
            <a:fillRect/>
          </a:stretch>
        </p:blipFill>
        <p:spPr bwMode="auto">
          <a:xfrm>
            <a:off x="9185063" y="1083749"/>
            <a:ext cx="2610290" cy="2348880"/>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953" y="3833691"/>
            <a:ext cx="3600400" cy="2339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5523">
                                            <p:txEl>
                                              <p:pRg st="1" end="1"/>
                                            </p:txEl>
                                          </p:spTgt>
                                        </p:tgtEl>
                                        <p:attrNameLst>
                                          <p:attrName>style.visibility</p:attrName>
                                        </p:attrNameLst>
                                      </p:cBhvr>
                                      <p:to>
                                        <p:strVal val="visible"/>
                                      </p:to>
                                    </p:set>
                                    <p:animEffect transition="in" filter="wipe(left)">
                                      <p:cBhvr>
                                        <p:cTn id="7" dur="500"/>
                                        <p:tgtEl>
                                          <p:spTgt spid="2355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5523">
                                            <p:txEl>
                                              <p:pRg st="2" end="2"/>
                                            </p:txEl>
                                          </p:spTgt>
                                        </p:tgtEl>
                                        <p:attrNameLst>
                                          <p:attrName>style.visibility</p:attrName>
                                        </p:attrNameLst>
                                      </p:cBhvr>
                                      <p:to>
                                        <p:strVal val="visible"/>
                                      </p:to>
                                    </p:set>
                                    <p:animEffect transition="in" filter="wipe(left)">
                                      <p:cBhvr>
                                        <p:cTn id="10" dur="500"/>
                                        <p:tgtEl>
                                          <p:spTgt spid="23552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5523">
                                            <p:txEl>
                                              <p:pRg st="3" end="3"/>
                                            </p:txEl>
                                          </p:spTgt>
                                        </p:tgtEl>
                                        <p:attrNameLst>
                                          <p:attrName>style.visibility</p:attrName>
                                        </p:attrNameLst>
                                      </p:cBhvr>
                                      <p:to>
                                        <p:strVal val="visible"/>
                                      </p:to>
                                    </p:set>
                                    <p:animEffect transition="in" filter="wipe(left)">
                                      <p:cBhvr>
                                        <p:cTn id="13" dur="500"/>
                                        <p:tgtEl>
                                          <p:spTgt spid="23552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5523">
                                            <p:txEl>
                                              <p:pRg st="4" end="4"/>
                                            </p:txEl>
                                          </p:spTgt>
                                        </p:tgtEl>
                                        <p:attrNameLst>
                                          <p:attrName>style.visibility</p:attrName>
                                        </p:attrNameLst>
                                      </p:cBhvr>
                                      <p:to>
                                        <p:strVal val="visible"/>
                                      </p:to>
                                    </p:set>
                                    <p:animEffect transition="in" filter="wipe(left)">
                                      <p:cBhvr>
                                        <p:cTn id="23" dur="500"/>
                                        <p:tgtEl>
                                          <p:spTgt spid="23552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5523">
                                            <p:txEl>
                                              <p:pRg st="5" end="5"/>
                                            </p:txEl>
                                          </p:spTgt>
                                        </p:tgtEl>
                                        <p:attrNameLst>
                                          <p:attrName>style.visibility</p:attrName>
                                        </p:attrNameLst>
                                      </p:cBhvr>
                                      <p:to>
                                        <p:strVal val="visible"/>
                                      </p:to>
                                    </p:set>
                                    <p:animEffect transition="in" filter="wipe(left)">
                                      <p:cBhvr>
                                        <p:cTn id="28" dur="500"/>
                                        <p:tgtEl>
                                          <p:spTgt spid="23552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146"/>
                                        </p:tgtEl>
                                        <p:attrNameLst>
                                          <p:attrName>style.visibility</p:attrName>
                                        </p:attrNameLst>
                                      </p:cBhvr>
                                      <p:to>
                                        <p:strVal val="visible"/>
                                      </p:to>
                                    </p:set>
                                    <p:animEffect transition="in" filter="wipe(left)">
                                      <p:cBhvr>
                                        <p:cTn id="3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kumimoji="0" lang="en-US" altLang="zh-CN" dirty="0"/>
              <a:t>Layered S</a:t>
            </a:r>
            <a:r>
              <a:rPr lang="en-US" altLang="zh-CN" dirty="0"/>
              <a:t>ystem Structure</a:t>
            </a:r>
            <a:endParaRPr lang="en-US" altLang="zh-CN" dirty="0"/>
          </a:p>
        </p:txBody>
      </p:sp>
      <p:sp>
        <p:nvSpPr>
          <p:cNvPr id="241667" name="Rectangle 3"/>
          <p:cNvSpPr>
            <a:spLocks noGrp="1" noChangeArrowheads="1"/>
          </p:cNvSpPr>
          <p:nvPr>
            <p:ph sz="half" idx="1"/>
          </p:nvPr>
        </p:nvSpPr>
        <p:spPr>
          <a:xfrm>
            <a:off x="409255" y="1134345"/>
            <a:ext cx="5326705" cy="5400000"/>
          </a:xfrm>
        </p:spPr>
        <p:txBody>
          <a:bodyPr>
            <a:normAutofit/>
          </a:bodyPr>
          <a:lstStyle/>
          <a:p>
            <a:r>
              <a:rPr lang="en-US" altLang="zh-CN" dirty="0">
                <a:latin typeface="Times New Roman" panose="02020603050405020304" pitchFamily="18" charset="0"/>
              </a:rPr>
              <a:t>View the system as a series of levels.</a:t>
            </a:r>
            <a:endParaRPr lang="en-US" altLang="zh-CN" dirty="0">
              <a:latin typeface="Times New Roman" panose="02020603050405020304" pitchFamily="18" charset="0"/>
            </a:endParaRPr>
          </a:p>
          <a:p>
            <a:r>
              <a:rPr lang="en-US" altLang="zh-CN" dirty="0">
                <a:latin typeface="Times New Roman" panose="02020603050405020304" pitchFamily="18" charset="0"/>
              </a:rPr>
              <a:t>Each level performs a related subset of functions.</a:t>
            </a:r>
            <a:endParaRPr lang="en-US" altLang="zh-CN" dirty="0">
              <a:latin typeface="Times New Roman" panose="02020603050405020304" pitchFamily="18" charset="0"/>
            </a:endParaRPr>
          </a:p>
          <a:p>
            <a:r>
              <a:rPr lang="en-US" altLang="zh-CN" dirty="0">
                <a:latin typeface="Times New Roman" panose="02020603050405020304" pitchFamily="18" charset="0"/>
              </a:rPr>
              <a:t>Each level relies on the next lower level to perform more primitive functions.</a:t>
            </a:r>
            <a:endParaRPr lang="en-US" altLang="zh-CN" dirty="0">
              <a:latin typeface="Times New Roman" panose="02020603050405020304" pitchFamily="18" charset="0"/>
            </a:endParaRPr>
          </a:p>
          <a:p>
            <a:r>
              <a:rPr lang="en-US" altLang="zh-CN" dirty="0">
                <a:latin typeface="Times New Roman" panose="02020603050405020304" pitchFamily="18" charset="0"/>
              </a:rPr>
              <a:t>This decomposes a problem into a number of more manageable subproblems.</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p:txBody>
      </p:sp>
      <p:sp>
        <p:nvSpPr>
          <p:cNvPr id="2" name="内容占位符 1"/>
          <p:cNvSpPr>
            <a:spLocks noGrp="1"/>
          </p:cNvSpPr>
          <p:nvPr>
            <p:ph sz="half" idx="2"/>
          </p:nvPr>
        </p:nvSpPr>
        <p:spPr>
          <a:xfrm>
            <a:off x="6005990" y="1134345"/>
            <a:ext cx="5985665" cy="5400000"/>
          </a:xfrm>
        </p:spPr>
        <p:txBody>
          <a:bodyPr>
            <a:normAutofit/>
          </a:bodyPr>
          <a:lstStyle/>
          <a:p>
            <a:r>
              <a:rPr lang="en-US" altLang="zh-CN" dirty="0">
                <a:latin typeface="Times New Roman" panose="02020603050405020304" pitchFamily="18" charset="0"/>
              </a:rPr>
              <a:t>main advantage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Simplicity of construction and debugging.</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Simplified the design and implementation of the system.</a:t>
            </a:r>
            <a:endParaRPr lang="en-US" altLang="zh-CN" dirty="0">
              <a:latin typeface="Times New Roman" panose="02020603050405020304" pitchFamily="18" charset="0"/>
            </a:endParaRPr>
          </a:p>
          <a:p>
            <a:pPr>
              <a:spcBef>
                <a:spcPts val="300"/>
              </a:spcBef>
            </a:pPr>
            <a:r>
              <a:rPr lang="en-US" altLang="zh-CN" dirty="0"/>
              <a:t>major difficulty: </a:t>
            </a:r>
            <a:br>
              <a:rPr lang="en-US" altLang="zh-CN" dirty="0"/>
            </a:br>
            <a:r>
              <a:rPr lang="en-US" altLang="zh-CN" dirty="0"/>
              <a:t>careful definition of the layers.</a:t>
            </a:r>
            <a:endParaRPr lang="en-US" altLang="zh-CN" dirty="0"/>
          </a:p>
          <a:p>
            <a:pPr lvl="1">
              <a:spcBef>
                <a:spcPts val="300"/>
              </a:spcBef>
            </a:pPr>
            <a:r>
              <a:rPr lang="en-US" altLang="zh-CN" dirty="0"/>
              <a:t>The </a:t>
            </a:r>
            <a:r>
              <a:rPr lang="en-US" altLang="zh-CN" dirty="0">
                <a:solidFill>
                  <a:srgbClr val="0000FF"/>
                </a:solidFill>
              </a:rPr>
              <a:t>disk driver </a:t>
            </a:r>
            <a:r>
              <a:rPr lang="en-US" altLang="zh-CN" dirty="0"/>
              <a:t>and the </a:t>
            </a:r>
            <a:r>
              <a:rPr lang="en-US" altLang="zh-CN" dirty="0">
                <a:solidFill>
                  <a:srgbClr val="0000FF"/>
                </a:solidFill>
              </a:rPr>
              <a:t>memory-management routines</a:t>
            </a:r>
            <a:endParaRPr lang="en-US" altLang="zh-CN" dirty="0">
              <a:solidFill>
                <a:srgbClr val="0000FF"/>
              </a:solidFill>
            </a:endParaRPr>
          </a:p>
          <a:p>
            <a:pPr lvl="2">
              <a:spcBef>
                <a:spcPts val="300"/>
              </a:spcBef>
            </a:pPr>
            <a:r>
              <a:rPr lang="en-US" altLang="zh-CN" sz="2400" dirty="0"/>
              <a:t>disk space used by virtual-memory algorithms</a:t>
            </a:r>
            <a:endParaRPr lang="en-US" altLang="zh-CN" sz="2400" dirty="0"/>
          </a:p>
          <a:p>
            <a:pPr lvl="2">
              <a:spcBef>
                <a:spcPts val="300"/>
              </a:spcBef>
            </a:pPr>
            <a:r>
              <a:rPr lang="en-US" altLang="zh-CN" sz="2400" dirty="0"/>
              <a:t>memory management requires the ability to use the backing store</a:t>
            </a:r>
            <a:endParaRPr lang="en-US" altLang="zh-CN" sz="2400" dirty="0"/>
          </a:p>
          <a:p>
            <a:endParaRPr lang="zh-CN" altLang="en-US"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667">
                                            <p:txEl>
                                              <p:pRg st="1" end="1"/>
                                            </p:txEl>
                                          </p:spTgt>
                                        </p:tgtEl>
                                        <p:attrNameLst>
                                          <p:attrName>style.visibility</p:attrName>
                                        </p:attrNameLst>
                                      </p:cBhvr>
                                      <p:to>
                                        <p:strVal val="visible"/>
                                      </p:to>
                                    </p:set>
                                    <p:animEffect transition="in" filter="wipe(left)">
                                      <p:cBhvr>
                                        <p:cTn id="7" dur="500"/>
                                        <p:tgtEl>
                                          <p:spTgt spid="2416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67">
                                            <p:txEl>
                                              <p:pRg st="2" end="2"/>
                                            </p:txEl>
                                          </p:spTgt>
                                        </p:tgtEl>
                                        <p:attrNameLst>
                                          <p:attrName>style.visibility</p:attrName>
                                        </p:attrNameLst>
                                      </p:cBhvr>
                                      <p:to>
                                        <p:strVal val="visible"/>
                                      </p:to>
                                    </p:set>
                                    <p:animEffect transition="in" filter="wipe(left)">
                                      <p:cBhvr>
                                        <p:cTn id="12" dur="500"/>
                                        <p:tgtEl>
                                          <p:spTgt spid="2416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1667">
                                            <p:txEl>
                                              <p:pRg st="3" end="3"/>
                                            </p:txEl>
                                          </p:spTgt>
                                        </p:tgtEl>
                                        <p:attrNameLst>
                                          <p:attrName>style.visibility</p:attrName>
                                        </p:attrNameLst>
                                      </p:cBhvr>
                                      <p:to>
                                        <p:strVal val="visible"/>
                                      </p:to>
                                    </p:set>
                                    <p:animEffect transition="in" filter="wipe(left)">
                                      <p:cBhvr>
                                        <p:cTn id="17" dur="500"/>
                                        <p:tgtEl>
                                          <p:spTgt spid="2416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wipe(left)">
                                      <p:cBhvr>
                                        <p:cTn id="22" dur="500"/>
                                        <p:tgtEl>
                                          <p:spTgt spid="2">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left)">
                                      <p:cBhvr>
                                        <p:cTn id="25" dur="500"/>
                                        <p:tgtEl>
                                          <p:spTgt spid="2">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wipe(left)">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wipe(left)">
                                      <p:cBhvr>
                                        <p:cTn id="33" dur="500"/>
                                        <p:tgtEl>
                                          <p:spTgt spid="2">
                                            <p:txEl>
                                              <p:pRg st="3" end="3"/>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wipe(left)">
                                      <p:cBhvr>
                                        <p:cTn id="36" dur="500"/>
                                        <p:tgtEl>
                                          <p:spTgt spid="2">
                                            <p:txEl>
                                              <p:pRg st="4" end="4"/>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wipe(left)">
                                      <p:cBhvr>
                                        <p:cTn id="39" dur="500"/>
                                        <p:tgtEl>
                                          <p:spTgt spid="2">
                                            <p:txEl>
                                              <p:pRg st="5" end="5"/>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wipe(left)">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kumimoji="0" lang="en-US" altLang="zh-CN" dirty="0"/>
              <a:t>Layered S</a:t>
            </a:r>
            <a:r>
              <a:rPr lang="en-US" altLang="zh-CN" dirty="0"/>
              <a:t>ystem Structure</a:t>
            </a:r>
            <a:endParaRPr lang="en-US" altLang="zh-CN" dirty="0"/>
          </a:p>
        </p:txBody>
      </p:sp>
      <p:sp>
        <p:nvSpPr>
          <p:cNvPr id="243715"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major difficulty:  </a:t>
            </a:r>
            <a:r>
              <a:rPr lang="en-US" altLang="zh-CN" dirty="0"/>
              <a:t>careful definition of the layers.</a:t>
            </a:r>
            <a:endParaRPr lang="en-US" altLang="zh-CN" dirty="0"/>
          </a:p>
          <a:p>
            <a:pPr>
              <a:spcBef>
                <a:spcPts val="300"/>
              </a:spcBef>
            </a:pPr>
            <a:r>
              <a:rPr lang="en-US" altLang="zh-CN" kern="0" dirty="0"/>
              <a:t>The </a:t>
            </a:r>
            <a:r>
              <a:rPr lang="en-US" altLang="zh-CN" kern="0" dirty="0">
                <a:solidFill>
                  <a:srgbClr val="0000FF"/>
                </a:solidFill>
              </a:rPr>
              <a:t>disk driver </a:t>
            </a:r>
            <a:r>
              <a:rPr lang="en-US" altLang="zh-CN" kern="0" dirty="0"/>
              <a:t>and the </a:t>
            </a:r>
            <a:r>
              <a:rPr lang="en-US" altLang="zh-CN" kern="0" dirty="0">
                <a:solidFill>
                  <a:srgbClr val="0000FF"/>
                </a:solidFill>
              </a:rPr>
              <a:t>CPU scheduler</a:t>
            </a:r>
            <a:endParaRPr lang="en-US" altLang="zh-CN" kern="0" dirty="0">
              <a:solidFill>
                <a:srgbClr val="0000FF"/>
              </a:solidFill>
            </a:endParaRPr>
          </a:p>
          <a:p>
            <a:pPr lvl="1">
              <a:spcBef>
                <a:spcPts val="300"/>
              </a:spcBef>
            </a:pPr>
            <a:r>
              <a:rPr lang="en-US" altLang="zh-CN" kern="0" dirty="0"/>
              <a:t>The disk driver normally is above the CPU scheduler. </a:t>
            </a:r>
            <a:br>
              <a:rPr lang="en-US" altLang="zh-CN" kern="0" dirty="0"/>
            </a:br>
            <a:r>
              <a:rPr lang="en-US" altLang="zh-CN" kern="0" dirty="0"/>
              <a:t>The driver may need to wait for I/O and the CPU can be rescheduled during this time. </a:t>
            </a:r>
            <a:endParaRPr lang="en-US" altLang="zh-CN" kern="0" dirty="0"/>
          </a:p>
          <a:p>
            <a:pPr lvl="1"/>
            <a:r>
              <a:rPr lang="en-US" altLang="zh-CN" dirty="0"/>
              <a:t>The disk driver is below the CPU scheduler. </a:t>
            </a:r>
            <a:br>
              <a:rPr lang="en-US" altLang="zh-CN" dirty="0"/>
            </a:br>
            <a:r>
              <a:rPr lang="en-US" altLang="zh-CN" dirty="0"/>
              <a:t>On a large system, the CPU scheduler may have more information about all the active processes than can fit in memory, this information may need to be swapped in and out of memory, requiring the disk driver routine to be below the CPU scheduler.</a:t>
            </a:r>
            <a:endParaRPr lang="en-US" altLang="zh-CN" sz="2000" dirty="0"/>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wipe(left)">
                                      <p:cBhvr>
                                        <p:cTn id="7" dur="500"/>
                                        <p:tgtEl>
                                          <p:spTgt spid="2437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wipe(left)">
                                      <p:cBhvr>
                                        <p:cTn id="12" dur="500"/>
                                        <p:tgtEl>
                                          <p:spTgt spid="243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Effect transition="in" filter="wipe(left)">
                                      <p:cBhvr>
                                        <p:cTn id="17" dur="500"/>
                                        <p:tgtEl>
                                          <p:spTgt spid="2437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3715">
                                            <p:txEl>
                                              <p:pRg st="3" end="3"/>
                                            </p:txEl>
                                          </p:spTgt>
                                        </p:tgtEl>
                                        <p:attrNameLst>
                                          <p:attrName>style.visibility</p:attrName>
                                        </p:attrNameLst>
                                      </p:cBhvr>
                                      <p:to>
                                        <p:strVal val="visible"/>
                                      </p:to>
                                    </p:set>
                                    <p:animEffect transition="in" filter="wipe(left)">
                                      <p:cBhvr>
                                        <p:cTn id="22" dur="500"/>
                                        <p:tgtEl>
                                          <p:spTgt spid="243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kumimoji="0" lang="en-US" altLang="zh-CN" dirty="0"/>
              <a:t>Layered S</a:t>
            </a:r>
            <a:r>
              <a:rPr lang="en-US" altLang="zh-CN" dirty="0"/>
              <a:t>ystem Structure</a:t>
            </a:r>
            <a:endParaRPr lang="en-US" altLang="zh-CN" dirty="0"/>
          </a:p>
        </p:txBody>
      </p:sp>
      <p:sp>
        <p:nvSpPr>
          <p:cNvPr id="243715" name="Rectangle 3"/>
          <p:cNvSpPr>
            <a:spLocks noGrp="1" noChangeArrowheads="1"/>
          </p:cNvSpPr>
          <p:nvPr>
            <p:ph sz="half" idx="1"/>
          </p:nvPr>
        </p:nvSpPr>
        <p:spPr/>
        <p:txBody>
          <a:bodyPr>
            <a:normAutofit/>
          </a:bodyPr>
          <a:lstStyle/>
          <a:p>
            <a:pPr>
              <a:spcBef>
                <a:spcPts val="300"/>
              </a:spcBef>
            </a:pPr>
            <a:r>
              <a:rPr lang="en-US" altLang="zh-CN" dirty="0">
                <a:latin typeface="Times New Roman" panose="02020603050405020304" pitchFamily="18" charset="0"/>
              </a:rPr>
              <a:t>less efficient than other types.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E.g. executes an I/O operation. </a:t>
            </a:r>
            <a:endParaRPr lang="en-US" altLang="zh-CN" dirty="0">
              <a:latin typeface="Times New Roman" panose="02020603050405020304" pitchFamily="18" charset="0"/>
            </a:endParaRPr>
          </a:p>
          <a:p>
            <a:pPr lvl="2">
              <a:spcBef>
                <a:spcPts val="300"/>
              </a:spcBef>
            </a:pPr>
            <a:r>
              <a:rPr lang="en-US" altLang="zh-CN" sz="2400" dirty="0"/>
              <a:t>executes a system call, trapped to the I/O layer</a:t>
            </a:r>
            <a:endParaRPr lang="en-US" altLang="zh-CN" sz="2400" dirty="0"/>
          </a:p>
          <a:p>
            <a:pPr lvl="2">
              <a:spcBef>
                <a:spcPts val="300"/>
              </a:spcBef>
            </a:pPr>
            <a:r>
              <a:rPr lang="en-US" altLang="zh-CN" sz="2400" dirty="0"/>
              <a:t>calls the memory-management layer</a:t>
            </a:r>
            <a:endParaRPr lang="en-US" altLang="zh-CN" sz="2400" dirty="0"/>
          </a:p>
          <a:p>
            <a:pPr lvl="2">
              <a:spcBef>
                <a:spcPts val="300"/>
              </a:spcBef>
            </a:pPr>
            <a:r>
              <a:rPr lang="en-US" altLang="zh-CN" sz="2400" dirty="0"/>
              <a:t>calls the CPU-scheduling layer</a:t>
            </a:r>
            <a:endParaRPr lang="en-US" altLang="zh-CN" sz="2400" dirty="0"/>
          </a:p>
          <a:p>
            <a:pPr lvl="2">
              <a:spcBef>
                <a:spcPts val="300"/>
              </a:spcBef>
            </a:pPr>
            <a:r>
              <a:rPr lang="en-US" altLang="zh-CN" sz="2400" dirty="0"/>
              <a:t>passed to the hardware. </a:t>
            </a:r>
            <a:endParaRPr lang="en-US" altLang="zh-CN" sz="2400" dirty="0"/>
          </a:p>
          <a:p>
            <a:pPr lvl="1">
              <a:spcBef>
                <a:spcPts val="300"/>
              </a:spcBef>
            </a:pPr>
            <a:r>
              <a:rPr lang="en-US" altLang="zh-CN" dirty="0">
                <a:latin typeface="Times New Roman" panose="02020603050405020304" pitchFamily="18" charset="0"/>
              </a:rPr>
              <a:t>At each layer, the parameters may be modified, data may need to be passed, and so on. </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Each layer adds overhead to the system call.</a:t>
            </a:r>
            <a:endParaRPr lang="en-US" altLang="zh-CN" dirty="0">
              <a:latin typeface="Times New Roman" panose="02020603050405020304" pitchFamily="18" charset="0"/>
            </a:endParaRPr>
          </a:p>
          <a:p>
            <a:pPr lvl="1">
              <a:spcBef>
                <a:spcPts val="300"/>
              </a:spcBef>
            </a:pP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spcBef>
                <a:spcPts val="300"/>
              </a:spcBef>
            </a:pPr>
            <a:r>
              <a:rPr lang="en-US" altLang="zh-CN" dirty="0">
                <a:solidFill>
                  <a:srgbClr val="0000FF"/>
                </a:solidFill>
                <a:latin typeface="Times New Roman" panose="02020603050405020304" pitchFamily="18" charset="0"/>
              </a:rPr>
              <a:t>Macro kernel</a:t>
            </a:r>
            <a:endParaRPr lang="en-US" altLang="zh-CN" dirty="0">
              <a:solidFill>
                <a:srgbClr val="0000FF"/>
              </a:solidFill>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Monolithic kernel</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The whole core program </a:t>
            </a:r>
            <a:br>
              <a:rPr lang="en-US" altLang="zh-CN" dirty="0">
                <a:latin typeface="Times New Roman" panose="02020603050405020304" pitchFamily="18" charset="0"/>
              </a:rPr>
            </a:br>
            <a:r>
              <a:rPr lang="en-US" altLang="zh-CN" dirty="0">
                <a:latin typeface="Times New Roman" panose="02020603050405020304" pitchFamily="18" charset="0"/>
              </a:rPr>
              <a:t>runs as kernel space and </a:t>
            </a:r>
            <a:br>
              <a:rPr lang="en-US" altLang="zh-CN" dirty="0">
                <a:latin typeface="Times New Roman" panose="02020603050405020304" pitchFamily="18" charset="0"/>
              </a:rPr>
            </a:br>
            <a:r>
              <a:rPr lang="en-US" altLang="zh-CN" dirty="0">
                <a:latin typeface="Times New Roman" panose="02020603050405020304" pitchFamily="18" charset="0"/>
              </a:rPr>
              <a:t>supervisor mode.</a:t>
            </a:r>
            <a:endParaRPr lang="en-US" altLang="zh-CN" dirty="0">
              <a:latin typeface="Times New Roman" panose="02020603050405020304" pitchFamily="18" charset="0"/>
            </a:endParaRPr>
          </a:p>
          <a:p>
            <a:endParaRPr lang="zh-CN" altLang="en-US" dirty="0"/>
          </a:p>
        </p:txBody>
      </p:sp>
      <p:pic>
        <p:nvPicPr>
          <p:cNvPr id="614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6049" y="3428999"/>
            <a:ext cx="5385145" cy="2762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715">
                                            <p:txEl>
                                              <p:pRg st="1" end="1"/>
                                            </p:txEl>
                                          </p:spTgt>
                                        </p:tgtEl>
                                        <p:attrNameLst>
                                          <p:attrName>style.visibility</p:attrName>
                                        </p:attrNameLst>
                                      </p:cBhvr>
                                      <p:to>
                                        <p:strVal val="visible"/>
                                      </p:to>
                                    </p:set>
                                    <p:animEffect transition="in" filter="wipe(left)">
                                      <p:cBhvr>
                                        <p:cTn id="7" dur="500"/>
                                        <p:tgtEl>
                                          <p:spTgt spid="24371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3715">
                                            <p:txEl>
                                              <p:pRg st="2" end="2"/>
                                            </p:txEl>
                                          </p:spTgt>
                                        </p:tgtEl>
                                        <p:attrNameLst>
                                          <p:attrName>style.visibility</p:attrName>
                                        </p:attrNameLst>
                                      </p:cBhvr>
                                      <p:to>
                                        <p:strVal val="visible"/>
                                      </p:to>
                                    </p:set>
                                    <p:animEffect transition="in" filter="wipe(left)">
                                      <p:cBhvr>
                                        <p:cTn id="10" dur="500"/>
                                        <p:tgtEl>
                                          <p:spTgt spid="243715">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3715">
                                            <p:txEl>
                                              <p:pRg st="3" end="3"/>
                                            </p:txEl>
                                          </p:spTgt>
                                        </p:tgtEl>
                                        <p:attrNameLst>
                                          <p:attrName>style.visibility</p:attrName>
                                        </p:attrNameLst>
                                      </p:cBhvr>
                                      <p:to>
                                        <p:strVal val="visible"/>
                                      </p:to>
                                    </p:set>
                                    <p:animEffect transition="in" filter="wipe(left)">
                                      <p:cBhvr>
                                        <p:cTn id="13" dur="500"/>
                                        <p:tgtEl>
                                          <p:spTgt spid="243715">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3715">
                                            <p:txEl>
                                              <p:pRg st="4" end="4"/>
                                            </p:txEl>
                                          </p:spTgt>
                                        </p:tgtEl>
                                        <p:attrNameLst>
                                          <p:attrName>style.visibility</p:attrName>
                                        </p:attrNameLst>
                                      </p:cBhvr>
                                      <p:to>
                                        <p:strVal val="visible"/>
                                      </p:to>
                                    </p:set>
                                    <p:animEffect transition="in" filter="wipe(left)">
                                      <p:cBhvr>
                                        <p:cTn id="16" dur="500"/>
                                        <p:tgtEl>
                                          <p:spTgt spid="243715">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3715">
                                            <p:txEl>
                                              <p:pRg st="5" end="5"/>
                                            </p:txEl>
                                          </p:spTgt>
                                        </p:tgtEl>
                                        <p:attrNameLst>
                                          <p:attrName>style.visibility</p:attrName>
                                        </p:attrNameLst>
                                      </p:cBhvr>
                                      <p:to>
                                        <p:strVal val="visible"/>
                                      </p:to>
                                    </p:set>
                                    <p:animEffect transition="in" filter="wipe(left)">
                                      <p:cBhvr>
                                        <p:cTn id="19" dur="500"/>
                                        <p:tgtEl>
                                          <p:spTgt spid="24371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3715">
                                            <p:txEl>
                                              <p:pRg st="6" end="6"/>
                                            </p:txEl>
                                          </p:spTgt>
                                        </p:tgtEl>
                                        <p:attrNameLst>
                                          <p:attrName>style.visibility</p:attrName>
                                        </p:attrNameLst>
                                      </p:cBhvr>
                                      <p:to>
                                        <p:strVal val="visible"/>
                                      </p:to>
                                    </p:set>
                                    <p:animEffect transition="in" filter="wipe(left)">
                                      <p:cBhvr>
                                        <p:cTn id="24" dur="500"/>
                                        <p:tgtEl>
                                          <p:spTgt spid="24371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3715">
                                            <p:txEl>
                                              <p:pRg st="7" end="7"/>
                                            </p:txEl>
                                          </p:spTgt>
                                        </p:tgtEl>
                                        <p:attrNameLst>
                                          <p:attrName>style.visibility</p:attrName>
                                        </p:attrNameLst>
                                      </p:cBhvr>
                                      <p:to>
                                        <p:strVal val="visible"/>
                                      </p:to>
                                    </p:set>
                                    <p:animEffect transition="in" filter="wipe(left)">
                                      <p:cBhvr>
                                        <p:cTn id="29" dur="500"/>
                                        <p:tgtEl>
                                          <p:spTgt spid="243715">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wipe(left)">
                                      <p:cBhvr>
                                        <p:cTn id="34" dur="500"/>
                                        <p:tgtEl>
                                          <p:spTgt spid="2">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wipe(left)">
                                      <p:cBhvr>
                                        <p:cTn id="37" dur="500"/>
                                        <p:tgtEl>
                                          <p:spTgt spid="2">
                                            <p:txEl>
                                              <p:pRg st="1" end="1"/>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Effect transition="in" filter="wipe(left)">
                                      <p:cBhvr>
                                        <p:cTn id="40" dur="500"/>
                                        <p:tgtEl>
                                          <p:spTgt spid="2">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149"/>
                                        </p:tgtEl>
                                        <p:attrNameLst>
                                          <p:attrName>style.visibility</p:attrName>
                                        </p:attrNameLst>
                                      </p:cBhvr>
                                      <p:to>
                                        <p:strVal val="visible"/>
                                      </p:to>
                                    </p:set>
                                    <p:animEffect transition="in" filter="wipe(up)">
                                      <p:cBhvr>
                                        <p:cTn id="45"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uiExpand="1" build="p"/>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zh-CN" dirty="0"/>
              <a:t>Microkernels</a:t>
            </a:r>
            <a:endParaRPr lang="en-US" altLang="zh-CN" sz="3200" dirty="0"/>
          </a:p>
        </p:txBody>
      </p:sp>
      <p:sp>
        <p:nvSpPr>
          <p:cNvPr id="247811" name="Rectangle 3"/>
          <p:cNvSpPr>
            <a:spLocks noGrp="1" noChangeArrowheads="1"/>
          </p:cNvSpPr>
          <p:nvPr>
            <p:ph sz="half" idx="1"/>
          </p:nvPr>
        </p:nvSpPr>
        <p:spPr/>
        <p:txBody>
          <a:bodyPr/>
          <a:lstStyle/>
          <a:p>
            <a:pPr>
              <a:spcBef>
                <a:spcPts val="300"/>
              </a:spcBef>
            </a:pPr>
            <a:r>
              <a:rPr lang="en-US" altLang="zh-CN" dirty="0">
                <a:latin typeface="Times New Roman" panose="02020603050405020304" pitchFamily="18" charset="0"/>
              </a:rPr>
              <a:t>Moves as much from the kernel into “</a:t>
            </a:r>
            <a:r>
              <a:rPr lang="en-US" altLang="zh-CN" i="1" dirty="0">
                <a:solidFill>
                  <a:srgbClr val="0000FF"/>
                </a:solidFill>
                <a:latin typeface="Times New Roman" panose="02020603050405020304" pitchFamily="18" charset="0"/>
              </a:rPr>
              <a:t>user</a:t>
            </a:r>
            <a:r>
              <a:rPr lang="en-US" altLang="zh-CN" dirty="0">
                <a:latin typeface="Times New Roman" panose="02020603050405020304" pitchFamily="18" charset="0"/>
              </a:rPr>
              <a:t>” space.</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Microkernel Contains only essential OSes functions</a:t>
            </a:r>
            <a:endParaRPr lang="en-US" altLang="zh-CN" dirty="0">
              <a:latin typeface="Times New Roman" panose="02020603050405020304" pitchFamily="18" charset="0"/>
            </a:endParaRPr>
          </a:p>
          <a:p>
            <a:pPr lvl="2">
              <a:spcBef>
                <a:spcPts val="300"/>
              </a:spcBef>
            </a:pPr>
            <a:r>
              <a:rPr lang="en-US" altLang="zh-CN" sz="2400" dirty="0"/>
              <a:t>Memory management</a:t>
            </a:r>
            <a:endParaRPr lang="en-US" altLang="zh-CN" sz="2400" dirty="0"/>
          </a:p>
          <a:p>
            <a:pPr lvl="2">
              <a:spcBef>
                <a:spcPts val="300"/>
              </a:spcBef>
            </a:pPr>
            <a:r>
              <a:rPr lang="en-US" altLang="zh-CN" sz="2400" dirty="0"/>
              <a:t>CPU scheduling</a:t>
            </a:r>
            <a:endParaRPr lang="en-US" altLang="zh-CN" sz="2400" dirty="0"/>
          </a:p>
          <a:p>
            <a:pPr lvl="2">
              <a:spcBef>
                <a:spcPts val="300"/>
              </a:spcBef>
            </a:pPr>
            <a:r>
              <a:rPr lang="en-US" altLang="zh-CN" sz="2400" dirty="0"/>
              <a:t>IPC</a:t>
            </a:r>
            <a:endParaRPr lang="en-US" altLang="zh-CN" sz="2400" dirty="0"/>
          </a:p>
          <a:p>
            <a:pPr lvl="3">
              <a:spcBef>
                <a:spcPts val="300"/>
              </a:spcBef>
            </a:pPr>
            <a:endParaRPr lang="en-US" altLang="zh-CN" dirty="0">
              <a:latin typeface="Times New Roman" panose="02020603050405020304" pitchFamily="18" charset="0"/>
              <a:cs typeface="Times New Roman" panose="02020603050405020304" pitchFamily="18" charset="0"/>
            </a:endParaRPr>
          </a:p>
          <a:p>
            <a:pPr lvl="3">
              <a:spcBef>
                <a:spcPts val="300"/>
              </a:spcBef>
            </a:pPr>
            <a:endParaRPr lang="en-US" altLang="zh-CN" sz="1400" dirty="0">
              <a:latin typeface="Times New Roman" panose="02020603050405020304" pitchFamily="18" charset="0"/>
              <a:cs typeface="Times New Roman" panose="02020603050405020304" pitchFamily="18" charset="0"/>
            </a:endParaRPr>
          </a:p>
          <a:p>
            <a:pPr lvl="3">
              <a:spcBef>
                <a:spcPts val="300"/>
              </a:spcBef>
            </a:pPr>
            <a:endParaRPr lang="en-US" altLang="zh-CN" sz="1400" dirty="0">
              <a:latin typeface="Times New Roman" panose="02020603050405020304" pitchFamily="18" charset="0"/>
              <a:cs typeface="Times New Roman" panose="02020603050405020304" pitchFamily="18" charset="0"/>
            </a:endParaRPr>
          </a:p>
          <a:p>
            <a:pPr lvl="3">
              <a:spcBef>
                <a:spcPts val="300"/>
              </a:spcBef>
            </a:pPr>
            <a:endParaRPr lang="en-US" altLang="zh-CN" sz="1400" dirty="0">
              <a:latin typeface="Times New Roman" panose="02020603050405020304" pitchFamily="18" charset="0"/>
              <a:cs typeface="Times New Roman" panose="02020603050405020304" pitchFamily="18" charset="0"/>
            </a:endParaRPr>
          </a:p>
          <a:p>
            <a:pPr lvl="3">
              <a:spcBef>
                <a:spcPts val="300"/>
              </a:spcBef>
            </a:pPr>
            <a:endParaRPr lang="en-US" altLang="zh-CN" sz="1600" dirty="0">
              <a:latin typeface="Times New Roman" panose="02020603050405020304" pitchFamily="18" charset="0"/>
              <a:cs typeface="Times New Roman" panose="02020603050405020304" pitchFamily="18" charset="0"/>
            </a:endParaRPr>
          </a:p>
          <a:p>
            <a:pPr lvl="2">
              <a:spcBef>
                <a:spcPts val="300"/>
              </a:spcBef>
            </a:pP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spcBef>
                <a:spcPts val="300"/>
              </a:spcBef>
            </a:pPr>
            <a:r>
              <a:rPr lang="en-US" altLang="zh-CN" dirty="0"/>
              <a:t>main function of the microkernel: provide a communication between the client program and the various services also running in user space.</a:t>
            </a:r>
            <a:endParaRPr lang="en-US" altLang="zh-CN" dirty="0"/>
          </a:p>
          <a:p>
            <a:pPr>
              <a:spcBef>
                <a:spcPts val="300"/>
              </a:spcBef>
            </a:pPr>
            <a:r>
              <a:rPr lang="en-US" altLang="zh-CN" dirty="0"/>
              <a:t>Communication: message passing</a:t>
            </a:r>
            <a:endParaRPr lang="en-US" altLang="zh-CN" dirty="0"/>
          </a:p>
          <a:p>
            <a:endParaRPr lang="zh-CN" altLang="en-US" dirty="0"/>
          </a:p>
        </p:txBody>
      </p:sp>
      <p:pic>
        <p:nvPicPr>
          <p:cNvPr id="5" name="Picture 2" descr="2_14.pdf"/>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0385" y="4123123"/>
            <a:ext cx="5040560" cy="2438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11">
                                            <p:txEl>
                                              <p:pRg st="1" end="1"/>
                                            </p:txEl>
                                          </p:spTgt>
                                        </p:tgtEl>
                                        <p:attrNameLst>
                                          <p:attrName>style.visibility</p:attrName>
                                        </p:attrNameLst>
                                      </p:cBhvr>
                                      <p:to>
                                        <p:strVal val="visible"/>
                                      </p:to>
                                    </p:set>
                                    <p:animEffect transition="in" filter="wipe(left)">
                                      <p:cBhvr>
                                        <p:cTn id="7" dur="500"/>
                                        <p:tgtEl>
                                          <p:spTgt spid="247811">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7811">
                                            <p:txEl>
                                              <p:pRg st="2" end="2"/>
                                            </p:txEl>
                                          </p:spTgt>
                                        </p:tgtEl>
                                        <p:attrNameLst>
                                          <p:attrName>style.visibility</p:attrName>
                                        </p:attrNameLst>
                                      </p:cBhvr>
                                      <p:to>
                                        <p:strVal val="visible"/>
                                      </p:to>
                                    </p:set>
                                    <p:animEffect transition="in" filter="wipe(left)">
                                      <p:cBhvr>
                                        <p:cTn id="10" dur="500"/>
                                        <p:tgtEl>
                                          <p:spTgt spid="247811">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7811">
                                            <p:txEl>
                                              <p:pRg st="3" end="3"/>
                                            </p:txEl>
                                          </p:spTgt>
                                        </p:tgtEl>
                                        <p:attrNameLst>
                                          <p:attrName>style.visibility</p:attrName>
                                        </p:attrNameLst>
                                      </p:cBhvr>
                                      <p:to>
                                        <p:strVal val="visible"/>
                                      </p:to>
                                    </p:set>
                                    <p:animEffect transition="in" filter="wipe(left)">
                                      <p:cBhvr>
                                        <p:cTn id="13" dur="500"/>
                                        <p:tgtEl>
                                          <p:spTgt spid="247811">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7811">
                                            <p:txEl>
                                              <p:pRg st="4" end="4"/>
                                            </p:txEl>
                                          </p:spTgt>
                                        </p:tgtEl>
                                        <p:attrNameLst>
                                          <p:attrName>style.visibility</p:attrName>
                                        </p:attrNameLst>
                                      </p:cBhvr>
                                      <p:to>
                                        <p:strVal val="visible"/>
                                      </p:to>
                                    </p:set>
                                    <p:animEffect transition="in" filter="wipe(left)">
                                      <p:cBhvr>
                                        <p:cTn id="16" dur="500"/>
                                        <p:tgtEl>
                                          <p:spTgt spid="2478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wipe(left)">
                                      <p:cBhvr>
                                        <p:cTn id="26" dur="500"/>
                                        <p:tgtEl>
                                          <p:spTgt spid="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wipe(left)">
                                      <p:cBhvr>
                                        <p:cTn id="3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ltLang="zh-CN" dirty="0"/>
              <a:t>Benefits of a Microkernel</a:t>
            </a:r>
            <a:endParaRPr lang="en-US" altLang="zh-CN" dirty="0"/>
          </a:p>
        </p:txBody>
      </p:sp>
      <p:sp>
        <p:nvSpPr>
          <p:cNvPr id="251907" name="Rectangle 3"/>
          <p:cNvSpPr>
            <a:spLocks noGrp="1" noChangeArrowheads="1"/>
          </p:cNvSpPr>
          <p:nvPr>
            <p:ph sz="half" idx="1"/>
          </p:nvPr>
        </p:nvSpPr>
        <p:spPr/>
        <p:txBody>
          <a:bodyPr>
            <a:normAutofit/>
          </a:bodyPr>
          <a:lstStyle/>
          <a:p>
            <a:pPr>
              <a:lnSpc>
                <a:spcPct val="90000"/>
              </a:lnSpc>
            </a:pPr>
            <a:r>
              <a:rPr lang="en-US" altLang="zh-CN" dirty="0">
                <a:latin typeface="Times New Roman" panose="02020603050405020304" pitchFamily="18" charset="0"/>
              </a:rPr>
              <a:t>Uniform interface on request made by a process</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All services are provided by means of message passing</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More extensibility</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Allows the addition of new services in user space</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More flexibility</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New features added</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Existing features can be subtracted</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lnSpc>
                <a:spcPct val="90000"/>
              </a:lnSpc>
            </a:pPr>
            <a:r>
              <a:rPr lang="en-US" altLang="zh-CN" dirty="0">
                <a:latin typeface="Times New Roman" panose="02020603050405020304" pitchFamily="18" charset="0"/>
              </a:rPr>
              <a:t>More portability</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easer to port from one hardware design to another</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fewer changes needed,  is changed in the microkernel</a:t>
            </a: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More Security and Reliability</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Modular design</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Small microkernel can be rigorously tested</a:t>
            </a:r>
            <a:endParaRPr lang="en-US" altLang="zh-CN" dirty="0">
              <a:latin typeface="Times New Roman" panose="02020603050405020304" pitchFamily="18" charset="0"/>
            </a:endParaRPr>
          </a:p>
          <a:p>
            <a:pPr lvl="1">
              <a:lnSpc>
                <a:spcPct val="90000"/>
              </a:lnSpc>
            </a:pPr>
            <a:r>
              <a:rPr lang="en-US" altLang="zh-CN" dirty="0">
                <a:latin typeface="Times New Roman" panose="02020603050405020304" pitchFamily="18" charset="0"/>
              </a:rPr>
              <a:t>If a service fails, the rest of the OS remains untouched</a:t>
            </a:r>
            <a:endParaRPr lang="en-US" altLang="zh-CN" dirty="0">
              <a:latin typeface="Times New Roman" panose="02020603050405020304" pitchFamily="18" charset="0"/>
            </a:endParaRPr>
          </a:p>
          <a:p>
            <a:endParaRPr lang="zh-CN" altLang="en-US"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1907">
                                            <p:txEl>
                                              <p:pRg st="1" end="1"/>
                                            </p:txEl>
                                          </p:spTgt>
                                        </p:tgtEl>
                                        <p:attrNameLst>
                                          <p:attrName>style.visibility</p:attrName>
                                        </p:attrNameLst>
                                      </p:cBhvr>
                                      <p:to>
                                        <p:strVal val="visible"/>
                                      </p:to>
                                    </p:set>
                                    <p:animEffect transition="in" filter="wipe(left)">
                                      <p:cBhvr>
                                        <p:cTn id="7" dur="500"/>
                                        <p:tgtEl>
                                          <p:spTgt spid="2519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1907">
                                            <p:txEl>
                                              <p:pRg st="2" end="2"/>
                                            </p:txEl>
                                          </p:spTgt>
                                        </p:tgtEl>
                                        <p:attrNameLst>
                                          <p:attrName>style.visibility</p:attrName>
                                        </p:attrNameLst>
                                      </p:cBhvr>
                                      <p:to>
                                        <p:strVal val="visible"/>
                                      </p:to>
                                    </p:set>
                                    <p:animEffect transition="in" filter="wipe(left)">
                                      <p:cBhvr>
                                        <p:cTn id="12" dur="500"/>
                                        <p:tgtEl>
                                          <p:spTgt spid="251907">
                                            <p:txEl>
                                              <p:pRg st="2" end="2"/>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1907">
                                            <p:txEl>
                                              <p:pRg st="3" end="3"/>
                                            </p:txEl>
                                          </p:spTgt>
                                        </p:tgtEl>
                                        <p:attrNameLst>
                                          <p:attrName>style.visibility</p:attrName>
                                        </p:attrNameLst>
                                      </p:cBhvr>
                                      <p:to>
                                        <p:strVal val="visible"/>
                                      </p:to>
                                    </p:set>
                                    <p:animEffect transition="in" filter="wipe(left)">
                                      <p:cBhvr>
                                        <p:cTn id="15" dur="500"/>
                                        <p:tgtEl>
                                          <p:spTgt spid="25190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1907">
                                            <p:txEl>
                                              <p:pRg st="4" end="4"/>
                                            </p:txEl>
                                          </p:spTgt>
                                        </p:tgtEl>
                                        <p:attrNameLst>
                                          <p:attrName>style.visibility</p:attrName>
                                        </p:attrNameLst>
                                      </p:cBhvr>
                                      <p:to>
                                        <p:strVal val="visible"/>
                                      </p:to>
                                    </p:set>
                                    <p:animEffect transition="in" filter="wipe(left)">
                                      <p:cBhvr>
                                        <p:cTn id="20" dur="500"/>
                                        <p:tgtEl>
                                          <p:spTgt spid="251907">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51907">
                                            <p:txEl>
                                              <p:pRg st="5" end="5"/>
                                            </p:txEl>
                                          </p:spTgt>
                                        </p:tgtEl>
                                        <p:attrNameLst>
                                          <p:attrName>style.visibility</p:attrName>
                                        </p:attrNameLst>
                                      </p:cBhvr>
                                      <p:to>
                                        <p:strVal val="visible"/>
                                      </p:to>
                                    </p:set>
                                    <p:animEffect transition="in" filter="wipe(left)">
                                      <p:cBhvr>
                                        <p:cTn id="23" dur="500"/>
                                        <p:tgtEl>
                                          <p:spTgt spid="251907">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51907">
                                            <p:txEl>
                                              <p:pRg st="6" end="6"/>
                                            </p:txEl>
                                          </p:spTgt>
                                        </p:tgtEl>
                                        <p:attrNameLst>
                                          <p:attrName>style.visibility</p:attrName>
                                        </p:attrNameLst>
                                      </p:cBhvr>
                                      <p:to>
                                        <p:strVal val="visible"/>
                                      </p:to>
                                    </p:set>
                                    <p:animEffect transition="in" filter="wipe(left)">
                                      <p:cBhvr>
                                        <p:cTn id="26" dur="500"/>
                                        <p:tgtEl>
                                          <p:spTgt spid="25190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wipe(left)">
                                      <p:cBhvr>
                                        <p:cTn id="31" dur="500"/>
                                        <p:tgtEl>
                                          <p:spTgt spid="2">
                                            <p:txEl>
                                              <p:pRg st="0" end="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wipe(left)">
                                      <p:cBhvr>
                                        <p:cTn id="34" dur="500"/>
                                        <p:tgtEl>
                                          <p:spTgt spid="2">
                                            <p:txEl>
                                              <p:pRg st="1" end="1"/>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wipe(left)">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wipe(left)">
                                      <p:cBhvr>
                                        <p:cTn id="42" dur="500"/>
                                        <p:tgtEl>
                                          <p:spTgt spid="2">
                                            <p:txEl>
                                              <p:pRg st="3" end="3"/>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wipe(left)">
                                      <p:cBhvr>
                                        <p:cTn id="45" dur="500"/>
                                        <p:tgtEl>
                                          <p:spTgt spid="2">
                                            <p:txEl>
                                              <p:pRg st="4" end="4"/>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wipe(left)">
                                      <p:cBhvr>
                                        <p:cTn id="48" dur="500"/>
                                        <p:tgtEl>
                                          <p:spTgt spid="2">
                                            <p:txEl>
                                              <p:pRg st="5" end="5"/>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wipe(left)">
                                      <p:cBhvr>
                                        <p:cTn id="5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OS samples </a:t>
            </a:r>
            <a:r>
              <a:rPr lang="zh-CN" altLang="en-US" dirty="0"/>
              <a:t>*</a:t>
            </a:r>
            <a:endParaRPr lang="zh-CN" altLang="en-US" dirty="0"/>
          </a:p>
        </p:txBody>
      </p:sp>
      <p:sp>
        <p:nvSpPr>
          <p:cNvPr id="3" name="内容占位符 2"/>
          <p:cNvSpPr>
            <a:spLocks noGrp="1"/>
          </p:cNvSpPr>
          <p:nvPr>
            <p:ph sz="half" idx="1"/>
          </p:nvPr>
        </p:nvSpPr>
        <p:spPr/>
        <p:txBody>
          <a:bodyPr>
            <a:normAutofit lnSpcReduction="10000"/>
          </a:bodyPr>
          <a:lstStyle/>
          <a:p>
            <a:pPr>
              <a:spcBef>
                <a:spcPts val="0"/>
              </a:spcBef>
            </a:pPr>
            <a:r>
              <a:rPr lang="en-US" altLang="zh-CN" sz="3100" dirty="0">
                <a:solidFill>
                  <a:srgbClr val="0000FF"/>
                </a:solidFill>
              </a:rPr>
              <a:t>Mach</a:t>
            </a:r>
            <a:endParaRPr lang="en-US" altLang="zh-CN" sz="3100" dirty="0">
              <a:solidFill>
                <a:srgbClr val="0000FF"/>
              </a:solidFill>
            </a:endParaRPr>
          </a:p>
          <a:p>
            <a:pPr lvl="1">
              <a:spcBef>
                <a:spcPts val="0"/>
              </a:spcBef>
            </a:pPr>
            <a:r>
              <a:rPr lang="en-US" altLang="zh-CN" sz="2600" dirty="0"/>
              <a:t>developed in the mid-1980s by researchers at Carnegie Mellon Univ.</a:t>
            </a:r>
            <a:endParaRPr lang="en-US" altLang="zh-CN" sz="2600" dirty="0"/>
          </a:p>
          <a:p>
            <a:pPr>
              <a:spcBef>
                <a:spcPts val="0"/>
              </a:spcBef>
            </a:pPr>
            <a:r>
              <a:rPr lang="en-US" altLang="zh-CN" sz="3100" dirty="0">
                <a:solidFill>
                  <a:srgbClr val="0000FF"/>
                </a:solidFill>
              </a:rPr>
              <a:t>Tru64 UNIX</a:t>
            </a:r>
            <a:endParaRPr lang="en-US" altLang="zh-CN" sz="3100" dirty="0">
              <a:solidFill>
                <a:srgbClr val="0000FF"/>
              </a:solidFill>
            </a:endParaRPr>
          </a:p>
          <a:p>
            <a:pPr lvl="1">
              <a:spcBef>
                <a:spcPts val="0"/>
              </a:spcBef>
            </a:pPr>
            <a:r>
              <a:rPr lang="en-US" altLang="zh-CN" sz="2600" dirty="0"/>
              <a:t>provides a UNIX interface to users</a:t>
            </a:r>
            <a:endParaRPr lang="en-US" altLang="zh-CN" sz="2600" dirty="0"/>
          </a:p>
          <a:p>
            <a:pPr lvl="1">
              <a:spcBef>
                <a:spcPts val="0"/>
              </a:spcBef>
            </a:pPr>
            <a:r>
              <a:rPr lang="en-US" altLang="zh-CN" sz="2600" dirty="0"/>
              <a:t>Implemented with a Mach kernel</a:t>
            </a:r>
            <a:endParaRPr lang="en-US" altLang="zh-CN" sz="2600" dirty="0"/>
          </a:p>
          <a:p>
            <a:pPr lvl="1">
              <a:spcBef>
                <a:spcPts val="0"/>
              </a:spcBef>
            </a:pPr>
            <a:r>
              <a:rPr lang="en-US" altLang="zh-CN" sz="2600" dirty="0"/>
              <a:t>The Mach kernel maps UNIX system calls into messages to the appropriate user-level services.</a:t>
            </a:r>
            <a:endParaRPr lang="en-US" altLang="zh-CN" sz="2600" dirty="0"/>
          </a:p>
          <a:p>
            <a:pPr>
              <a:spcBef>
                <a:spcPts val="0"/>
              </a:spcBef>
            </a:pPr>
            <a:r>
              <a:rPr lang="en-US" altLang="zh-CN" dirty="0">
                <a:solidFill>
                  <a:srgbClr val="0000FF"/>
                </a:solidFill>
                <a:latin typeface="Times New Roman" panose="02020603050405020304" pitchFamily="18" charset="0"/>
              </a:rPr>
              <a:t>M</a:t>
            </a:r>
            <a:r>
              <a:rPr lang="en-US" altLang="zh-CN" sz="3100" dirty="0">
                <a:solidFill>
                  <a:srgbClr val="0000FF"/>
                </a:solidFill>
              </a:rPr>
              <a:t>ac OS X kernel (Darwin) </a:t>
            </a:r>
            <a:endParaRPr lang="en-US" altLang="zh-CN" sz="3100" dirty="0">
              <a:solidFill>
                <a:srgbClr val="0000FF"/>
              </a:solidFill>
            </a:endParaRPr>
          </a:p>
          <a:p>
            <a:pPr lvl="1">
              <a:spcBef>
                <a:spcPts val="0"/>
              </a:spcBef>
            </a:pPr>
            <a:r>
              <a:rPr lang="en-US" altLang="zh-CN" sz="2600" dirty="0"/>
              <a:t>partly based on the Mach microkernel</a:t>
            </a:r>
            <a:endParaRPr lang="en-US" altLang="zh-CN" sz="2600" dirty="0"/>
          </a:p>
        </p:txBody>
      </p:sp>
      <p:sp>
        <p:nvSpPr>
          <p:cNvPr id="5" name="内容占位符 4"/>
          <p:cNvSpPr>
            <a:spLocks noGrp="1"/>
          </p:cNvSpPr>
          <p:nvPr>
            <p:ph sz="half" idx="2"/>
          </p:nvPr>
        </p:nvSpPr>
        <p:spPr/>
        <p:txBody>
          <a:bodyPr/>
          <a:lstStyle/>
          <a:p>
            <a:pPr>
              <a:spcBef>
                <a:spcPts val="0"/>
              </a:spcBef>
            </a:pPr>
            <a:r>
              <a:rPr lang="en-US" altLang="zh-CN" sz="3100" dirty="0">
                <a:solidFill>
                  <a:srgbClr val="0000FF"/>
                </a:solidFill>
              </a:rPr>
              <a:t>QNX</a:t>
            </a:r>
            <a:endParaRPr lang="en-US" altLang="zh-CN" sz="3100" dirty="0">
              <a:solidFill>
                <a:srgbClr val="0000FF"/>
              </a:solidFill>
            </a:endParaRPr>
          </a:p>
          <a:p>
            <a:pPr lvl="1">
              <a:spcBef>
                <a:spcPts val="0"/>
              </a:spcBef>
            </a:pPr>
            <a:r>
              <a:rPr lang="en-US" altLang="zh-CN" sz="2600" dirty="0"/>
              <a:t>a real-time operating system for embedded systems. </a:t>
            </a:r>
            <a:endParaRPr lang="en-US" altLang="zh-CN" sz="2600" dirty="0"/>
          </a:p>
          <a:p>
            <a:pPr lvl="1">
              <a:spcBef>
                <a:spcPts val="0"/>
              </a:spcBef>
            </a:pPr>
            <a:r>
              <a:rPr lang="en-US" altLang="zh-CN" sz="2600" dirty="0"/>
              <a:t>The QNX microkernel:</a:t>
            </a:r>
            <a:endParaRPr lang="en-US" altLang="zh-CN" sz="2600" dirty="0"/>
          </a:p>
          <a:p>
            <a:pPr lvl="2">
              <a:spcBef>
                <a:spcPts val="0"/>
              </a:spcBef>
            </a:pPr>
            <a:r>
              <a:rPr lang="en-US" altLang="zh-CN" sz="2600" dirty="0"/>
              <a:t>provides services for message passing and process scheduling. </a:t>
            </a:r>
            <a:endParaRPr lang="en-US" altLang="zh-CN" sz="2600" dirty="0"/>
          </a:p>
          <a:p>
            <a:pPr lvl="2">
              <a:spcBef>
                <a:spcPts val="0"/>
              </a:spcBef>
            </a:pPr>
            <a:r>
              <a:rPr lang="en-US" altLang="zh-CN" sz="2600" dirty="0"/>
              <a:t>handles low-level network communication and hardware interrupts. </a:t>
            </a:r>
            <a:endParaRPr lang="en-US" altLang="zh-CN" sz="2600" dirty="0"/>
          </a:p>
          <a:p>
            <a:pPr lvl="1">
              <a:spcBef>
                <a:spcPts val="0"/>
              </a:spcBef>
            </a:pPr>
            <a:r>
              <a:rPr lang="en-US" altLang="zh-CN" sz="2600" dirty="0"/>
              <a:t>All other services are provided by standard processes that run outside the kernel in user mode.</a:t>
            </a:r>
            <a:endParaRPr lang="zh-CN" altLang="en-US" sz="2600" dirty="0"/>
          </a:p>
          <a:p>
            <a:endParaRPr lang="zh-CN" altLang="en-US" dirty="0"/>
          </a:p>
        </p:txBody>
      </p:sp>
      <p:sp>
        <p:nvSpPr>
          <p:cNvPr id="6" name="灯片编号占位符 5"/>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left)">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wipe(left)">
                                      <p:cBhvr>
                                        <p:cTn id="34" dur="500"/>
                                        <p:tgtEl>
                                          <p:spTgt spid="5">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wipe(left)">
                                      <p:cBhvr>
                                        <p:cTn id="37" dur="500"/>
                                        <p:tgtEl>
                                          <p:spTgt spid="5">
                                            <p:txEl>
                                              <p:pRg st="1" end="1"/>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wipe(left)">
                                      <p:cBhvr>
                                        <p:cTn id="40" dur="500"/>
                                        <p:tgtEl>
                                          <p:spTgt spid="5">
                                            <p:txEl>
                                              <p:pRg st="2" end="2"/>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Effect transition="in" filter="wipe(left)">
                                      <p:cBhvr>
                                        <p:cTn id="43" dur="500"/>
                                        <p:tgtEl>
                                          <p:spTgt spid="5">
                                            <p:txEl>
                                              <p:pRg st="3" end="3"/>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
                                            <p:txEl>
                                              <p:pRg st="4" end="4"/>
                                            </p:txEl>
                                          </p:spTgt>
                                        </p:tgtEl>
                                        <p:attrNameLst>
                                          <p:attrName>style.visibility</p:attrName>
                                        </p:attrNameLst>
                                      </p:cBhvr>
                                      <p:to>
                                        <p:strVal val="visible"/>
                                      </p:to>
                                    </p:set>
                                    <p:animEffect transition="in" filter="wipe(left)">
                                      <p:cBhvr>
                                        <p:cTn id="46" dur="500"/>
                                        <p:tgtEl>
                                          <p:spTgt spid="5">
                                            <p:txEl>
                                              <p:pRg st="4" end="4"/>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wipe(left)">
                                      <p:cBhvr>
                                        <p:cTn id="4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zh-CN" dirty="0"/>
              <a:t>Detriments</a:t>
            </a:r>
            <a:endParaRPr lang="en-US" altLang="zh-CN" dirty="0"/>
          </a:p>
        </p:txBody>
      </p:sp>
      <p:sp>
        <p:nvSpPr>
          <p:cNvPr id="253955"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The performance of microkernels can suffer due to increased system-function overhead.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E.g. History of Windows </a:t>
            </a:r>
            <a:r>
              <a:rPr lang="en-US" altLang="zh-CN" sz="2000" dirty="0"/>
              <a:t>NT</a:t>
            </a:r>
            <a:r>
              <a:rPr lang="en-US" altLang="zh-CN" dirty="0">
                <a:latin typeface="Times New Roman" panose="02020603050405020304" pitchFamily="18" charset="0"/>
              </a:rPr>
              <a:t>.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Windows NT  1.0 had a </a:t>
            </a:r>
            <a:r>
              <a:rPr lang="en-US" altLang="zh-CN" dirty="0">
                <a:solidFill>
                  <a:srgbClr val="0000FF"/>
                </a:solidFill>
                <a:latin typeface="Times New Roman" panose="02020603050405020304" pitchFamily="18" charset="0"/>
              </a:rPr>
              <a:t>layered microkernel organization</a:t>
            </a:r>
            <a:r>
              <a:rPr lang="en-US" altLang="zh-CN" dirty="0">
                <a:latin typeface="Times New Roman" panose="02020603050405020304" pitchFamily="18" charset="0"/>
              </a:rPr>
              <a:t>. Its performance was low compared with that of Win 95.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Windows </a:t>
            </a:r>
            <a:r>
              <a:rPr lang="en-US" altLang="zh-CN" dirty="0"/>
              <a:t>NT </a:t>
            </a:r>
            <a:r>
              <a:rPr lang="en-US" altLang="zh-CN" dirty="0">
                <a:latin typeface="Times New Roman" panose="02020603050405020304" pitchFamily="18" charset="0"/>
              </a:rPr>
              <a:t>4.0 partially corrected the performance problem </a:t>
            </a:r>
            <a:r>
              <a:rPr lang="en-US" altLang="zh-CN" dirty="0">
                <a:solidFill>
                  <a:srgbClr val="0000FF"/>
                </a:solidFill>
                <a:latin typeface="Times New Roman" panose="02020603050405020304" pitchFamily="18" charset="0"/>
              </a:rPr>
              <a:t>by moving layers </a:t>
            </a:r>
            <a:r>
              <a:rPr lang="en-US" altLang="zh-CN" dirty="0">
                <a:latin typeface="Times New Roman" panose="02020603050405020304" pitchFamily="18" charset="0"/>
              </a:rPr>
              <a:t>from user space to kernel space and integrating them more closely.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When Windows </a:t>
            </a:r>
            <a:r>
              <a:rPr lang="en-US" altLang="zh-CN" dirty="0"/>
              <a:t>XP </a:t>
            </a:r>
            <a:r>
              <a:rPr lang="en-US" altLang="zh-CN" dirty="0">
                <a:latin typeface="Times New Roman" panose="02020603050405020304" pitchFamily="18" charset="0"/>
              </a:rPr>
              <a:t>was designed, Windows architecture had become more </a:t>
            </a:r>
            <a:r>
              <a:rPr lang="en-US" altLang="zh-CN" dirty="0">
                <a:solidFill>
                  <a:srgbClr val="0000FF"/>
                </a:solidFill>
                <a:latin typeface="Times New Roman" panose="02020603050405020304" pitchFamily="18" charset="0"/>
              </a:rPr>
              <a:t>monolithic</a:t>
            </a:r>
            <a:r>
              <a:rPr lang="en-US" altLang="zh-CN" dirty="0">
                <a:latin typeface="Times New Roman" panose="02020603050405020304" pitchFamily="18" charset="0"/>
              </a:rPr>
              <a:t> than microkernel.</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animEffect transition="in" filter="wipe(left)">
                                      <p:cBhvr>
                                        <p:cTn id="7" dur="500"/>
                                        <p:tgtEl>
                                          <p:spTgt spid="25395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3955">
                                            <p:txEl>
                                              <p:pRg st="2" end="2"/>
                                            </p:txEl>
                                          </p:spTgt>
                                        </p:tgtEl>
                                        <p:attrNameLst>
                                          <p:attrName>style.visibility</p:attrName>
                                        </p:attrNameLst>
                                      </p:cBhvr>
                                      <p:to>
                                        <p:strVal val="visible"/>
                                      </p:to>
                                    </p:set>
                                    <p:animEffect transition="in" filter="wipe(left)">
                                      <p:cBhvr>
                                        <p:cTn id="10" dur="500"/>
                                        <p:tgtEl>
                                          <p:spTgt spid="253955">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3955">
                                            <p:txEl>
                                              <p:pRg st="3" end="3"/>
                                            </p:txEl>
                                          </p:spTgt>
                                        </p:tgtEl>
                                        <p:attrNameLst>
                                          <p:attrName>style.visibility</p:attrName>
                                        </p:attrNameLst>
                                      </p:cBhvr>
                                      <p:to>
                                        <p:strVal val="visible"/>
                                      </p:to>
                                    </p:set>
                                    <p:animEffect transition="in" filter="wipe(left)">
                                      <p:cBhvr>
                                        <p:cTn id="13" dur="500"/>
                                        <p:tgtEl>
                                          <p:spTgt spid="253955">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53955">
                                            <p:txEl>
                                              <p:pRg st="4" end="4"/>
                                            </p:txEl>
                                          </p:spTgt>
                                        </p:tgtEl>
                                        <p:attrNameLst>
                                          <p:attrName>style.visibility</p:attrName>
                                        </p:attrNameLst>
                                      </p:cBhvr>
                                      <p:to>
                                        <p:strVal val="visible"/>
                                      </p:to>
                                    </p:set>
                                    <p:animEffect transition="in" filter="wipe(left)">
                                      <p:cBhvr>
                                        <p:cTn id="16" dur="500"/>
                                        <p:tgtEl>
                                          <p:spTgt spid="2539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Operating-System Services</a:t>
            </a:r>
            <a:endParaRPr lang="zh-CN" altLang="en-US" dirty="0"/>
          </a:p>
        </p:txBody>
      </p:sp>
      <p:sp>
        <p:nvSpPr>
          <p:cNvPr id="3" name="内容占位符 2"/>
          <p:cNvSpPr>
            <a:spLocks noGrp="1"/>
          </p:cNvSpPr>
          <p:nvPr>
            <p:ph sz="half" idx="1"/>
          </p:nvPr>
        </p:nvSpPr>
        <p:spPr/>
        <p:txBody>
          <a:bodyPr>
            <a:normAutofit fontScale="92500" lnSpcReduction="20000"/>
          </a:bodyPr>
          <a:lstStyle/>
          <a:p>
            <a:pPr>
              <a:spcBef>
                <a:spcPts val="300"/>
              </a:spcBef>
            </a:pPr>
            <a:r>
              <a:rPr lang="en-US" altLang="zh-CN" dirty="0">
                <a:latin typeface="Times New Roman" panose="02020603050405020304" pitchFamily="18" charset="0"/>
              </a:rPr>
              <a:t>One set of operating-system services provides functions that are helpful to the user:</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User interface </a:t>
            </a:r>
            <a:r>
              <a:rPr lang="en-US" altLang="zh-CN" dirty="0">
                <a:latin typeface="Times New Roman" panose="02020603050405020304" pitchFamily="18" charset="0"/>
              </a:rPr>
              <a:t>(</a:t>
            </a:r>
            <a:r>
              <a:rPr lang="en-US" altLang="zh-CN" dirty="0">
                <a:solidFill>
                  <a:srgbClr val="0000FF"/>
                </a:solidFill>
                <a:latin typeface="Times New Roman" panose="02020603050405020304" pitchFamily="18" charset="0"/>
              </a:rPr>
              <a:t>UI</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lvl="2">
              <a:spcBef>
                <a:spcPts val="300"/>
              </a:spcBef>
            </a:pPr>
            <a:r>
              <a:rPr lang="en-US" altLang="zh-CN" dirty="0">
                <a:solidFill>
                  <a:srgbClr val="0000FF"/>
                </a:solidFill>
                <a:latin typeface="Times New Roman" panose="02020603050405020304" pitchFamily="18" charset="0"/>
              </a:rPr>
              <a:t>Command-Line (CLI)</a:t>
            </a:r>
            <a:endParaRPr lang="en-US" altLang="zh-CN" dirty="0">
              <a:solidFill>
                <a:srgbClr val="0000FF"/>
              </a:solidFill>
              <a:latin typeface="Times New Roman" panose="02020603050405020304" pitchFamily="18" charset="0"/>
            </a:endParaRPr>
          </a:p>
          <a:p>
            <a:pPr lvl="2">
              <a:spcBef>
                <a:spcPts val="300"/>
              </a:spcBef>
            </a:pPr>
            <a:r>
              <a:rPr lang="en-US" altLang="zh-CN" dirty="0">
                <a:solidFill>
                  <a:srgbClr val="0000FF"/>
                </a:solidFill>
                <a:latin typeface="Times New Roman" panose="02020603050405020304" pitchFamily="18" charset="0"/>
              </a:rPr>
              <a:t>Batch interface</a:t>
            </a:r>
            <a:endParaRPr lang="en-US" altLang="zh-CN" dirty="0">
              <a:solidFill>
                <a:srgbClr val="0000FF"/>
              </a:solidFill>
              <a:latin typeface="Times New Roman" panose="02020603050405020304" pitchFamily="18" charset="0"/>
            </a:endParaRPr>
          </a:p>
          <a:p>
            <a:pPr lvl="2">
              <a:spcBef>
                <a:spcPts val="300"/>
              </a:spcBef>
            </a:pPr>
            <a:r>
              <a:rPr lang="en-US" altLang="zh-CN" dirty="0">
                <a:solidFill>
                  <a:srgbClr val="0000FF"/>
                </a:solidFill>
                <a:latin typeface="Times New Roman" panose="02020603050405020304" pitchFamily="18" charset="0"/>
              </a:rPr>
              <a:t>Graphics User Interface (GUI)</a:t>
            </a:r>
            <a:endParaRPr lang="en-US" altLang="zh-CN" dirty="0">
              <a:solidFill>
                <a:srgbClr val="0000FF"/>
              </a:solidFill>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Program execution </a:t>
            </a:r>
            <a:r>
              <a:rPr lang="en-US" altLang="zh-CN" dirty="0">
                <a:latin typeface="Times New Roman" panose="02020603050405020304" pitchFamily="18" charset="0"/>
              </a:rPr>
              <a:t> </a:t>
            </a:r>
            <a:endParaRPr lang="en-US" altLang="zh-CN" dirty="0">
              <a:latin typeface="Times New Roman" panose="02020603050405020304" pitchFamily="18" charset="0"/>
            </a:endParaRPr>
          </a:p>
          <a:p>
            <a:pPr lvl="2">
              <a:spcBef>
                <a:spcPts val="300"/>
              </a:spcBef>
            </a:pPr>
            <a:r>
              <a:rPr lang="en-US" altLang="zh-CN" dirty="0">
                <a:latin typeface="Times New Roman" panose="02020603050405020304" pitchFamily="18" charset="0"/>
              </a:rPr>
              <a:t>load a program into memory and to run it</a:t>
            </a:r>
            <a:endParaRPr lang="en-US" altLang="zh-CN" dirty="0">
              <a:latin typeface="Times New Roman" panose="02020603050405020304" pitchFamily="18" charset="0"/>
            </a:endParaRPr>
          </a:p>
          <a:p>
            <a:pPr lvl="2">
              <a:spcBef>
                <a:spcPts val="300"/>
              </a:spcBef>
            </a:pPr>
            <a:r>
              <a:rPr lang="en-US" altLang="zh-CN" dirty="0">
                <a:latin typeface="Times New Roman" panose="02020603050405020304" pitchFamily="18" charset="0"/>
              </a:rPr>
              <a:t>end execution normally or abnormally (indicating error)</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I/O operations</a:t>
            </a:r>
            <a:endParaRPr lang="en-US" altLang="zh-CN" dirty="0">
              <a:solidFill>
                <a:srgbClr val="0000FF"/>
              </a:solidFill>
              <a:latin typeface="Times New Roman" panose="02020603050405020304" pitchFamily="18" charset="0"/>
            </a:endParaRPr>
          </a:p>
          <a:p>
            <a:pPr lvl="2">
              <a:spcBef>
                <a:spcPts val="300"/>
              </a:spcBef>
            </a:pPr>
            <a:r>
              <a:rPr lang="en-US" altLang="zh-CN" dirty="0">
                <a:latin typeface="Times New Roman" panose="02020603050405020304" pitchFamily="18" charset="0"/>
              </a:rPr>
              <a:t>access a file on disk, or output to a printer or on screen</a:t>
            </a:r>
            <a:endParaRPr lang="en-US" altLang="zh-CN" dirty="0">
              <a:latin typeface="Times New Roman" panose="02020603050405020304" pitchFamily="18" charset="0"/>
            </a:endParaRPr>
          </a:p>
          <a:p>
            <a:pPr lvl="1">
              <a:spcBef>
                <a:spcPts val="300"/>
              </a:spcBef>
            </a:pPr>
            <a:r>
              <a:rPr lang="en-US" altLang="zh-CN" dirty="0">
                <a:solidFill>
                  <a:srgbClr val="0000FF"/>
                </a:solidFill>
                <a:latin typeface="Times New Roman" panose="02020603050405020304" pitchFamily="18" charset="0"/>
              </a:rPr>
              <a:t>File-system manipulation</a:t>
            </a:r>
            <a:endParaRPr lang="en-US" altLang="zh-CN" dirty="0">
              <a:solidFill>
                <a:srgbClr val="0000FF"/>
              </a:solidFill>
              <a:latin typeface="Times New Roman" panose="02020603050405020304" pitchFamily="18" charset="0"/>
            </a:endParaRPr>
          </a:p>
          <a:p>
            <a:pPr lvl="2">
              <a:spcBef>
                <a:spcPts val="300"/>
              </a:spcBef>
            </a:pPr>
            <a:r>
              <a:rPr lang="en-US" altLang="zh-CN" dirty="0">
                <a:latin typeface="Times New Roman" panose="02020603050405020304" pitchFamily="18" charset="0"/>
              </a:rPr>
              <a:t>read and write files and directories, create and delete them, search them, list file information, permission management.</a:t>
            </a:r>
            <a:endParaRPr lang="en-US" altLang="zh-CN" dirty="0">
              <a:latin typeface="Times New Roman" panose="02020603050405020304" pitchFamily="18" charset="0"/>
            </a:endParaRPr>
          </a:p>
        </p:txBody>
      </p:sp>
      <p:sp>
        <p:nvSpPr>
          <p:cNvPr id="5" name="内容占位符 4"/>
          <p:cNvSpPr>
            <a:spLocks noGrp="1"/>
          </p:cNvSpPr>
          <p:nvPr>
            <p:ph sz="half" idx="2"/>
          </p:nvPr>
        </p:nvSpPr>
        <p:spPr/>
        <p:txBody>
          <a:bodyPr>
            <a:normAutofit fontScale="92500" lnSpcReduction="20000"/>
          </a:bodyPr>
          <a:lstStyle/>
          <a:p>
            <a:pPr lvl="1"/>
            <a:r>
              <a:rPr lang="en-US" altLang="zh-CN" dirty="0">
                <a:solidFill>
                  <a:srgbClr val="0000FF"/>
                </a:solidFill>
                <a:latin typeface="Times New Roman" panose="02020603050405020304" pitchFamily="18" charset="0"/>
              </a:rPr>
              <a:t>Communications</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Processes may exchange information, on the same computer or between computers over a network.</a:t>
            </a:r>
            <a:endParaRPr lang="en-US" altLang="zh-CN" dirty="0">
              <a:latin typeface="Times New Roman" panose="02020603050405020304" pitchFamily="18" charset="0"/>
            </a:endParaRPr>
          </a:p>
          <a:p>
            <a:pPr lvl="2"/>
            <a:r>
              <a:rPr lang="en-US" altLang="zh-CN" dirty="0">
                <a:solidFill>
                  <a:srgbClr val="0000FF"/>
                </a:solidFill>
                <a:latin typeface="Times New Roman" panose="02020603050405020304" pitchFamily="18" charset="0"/>
              </a:rPr>
              <a:t>shared memory</a:t>
            </a:r>
            <a:endParaRPr lang="en-US" altLang="zh-CN" dirty="0">
              <a:solidFill>
                <a:srgbClr val="0000FF"/>
              </a:solidFill>
              <a:latin typeface="Times New Roman" panose="02020603050405020304" pitchFamily="18" charset="0"/>
            </a:endParaRPr>
          </a:p>
          <a:p>
            <a:pPr lvl="2"/>
            <a:r>
              <a:rPr lang="en-US" altLang="zh-CN" dirty="0">
                <a:solidFill>
                  <a:srgbClr val="0000FF"/>
                </a:solidFill>
                <a:latin typeface="Times New Roman" panose="02020603050405020304" pitchFamily="18" charset="0"/>
              </a:rPr>
              <a:t>message passing</a:t>
            </a:r>
            <a:endParaRPr lang="en-US" altLang="zh-CN" dirty="0">
              <a:latin typeface="Times New Roman" panose="02020603050405020304" pitchFamily="18" charset="0"/>
            </a:endParaRPr>
          </a:p>
          <a:p>
            <a:pPr lvl="1"/>
            <a:r>
              <a:rPr lang="en-US" altLang="zh-CN" dirty="0">
                <a:solidFill>
                  <a:srgbClr val="0000FF"/>
                </a:solidFill>
                <a:latin typeface="Times New Roman" panose="02020603050405020304" pitchFamily="18" charset="0"/>
              </a:rPr>
              <a:t>Error detection</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Errors may occur in the CPU and memory hardware, in I/O devices, or in user program.</a:t>
            </a:r>
            <a:endParaRPr lang="en-US" altLang="zh-CN" dirty="0">
              <a:latin typeface="Times New Roman" panose="02020603050405020304" pitchFamily="18" charset="0"/>
            </a:endParaRPr>
          </a:p>
          <a:p>
            <a:pPr lvl="2"/>
            <a:r>
              <a:rPr lang="en-US" altLang="zh-CN" dirty="0">
                <a:latin typeface="Times New Roman" panose="02020603050405020304" pitchFamily="18" charset="0"/>
              </a:rPr>
              <a:t>For each type of error, OS should take the appropriate action to ensure correct and consistent computing.</a:t>
            </a:r>
            <a:endParaRPr lang="en-US" altLang="zh-CN" dirty="0">
              <a:latin typeface="Times New Roman" panose="02020603050405020304" pitchFamily="18" charset="0"/>
            </a:endParaRPr>
          </a:p>
          <a:p>
            <a:pPr lvl="2"/>
            <a:r>
              <a:rPr lang="en-US" altLang="zh-CN" dirty="0"/>
              <a:t>Debugging facilities can greatly enhance the user'</a:t>
            </a:r>
            <a:r>
              <a:rPr lang="en-US" altLang="ja-JP" dirty="0"/>
              <a:t>s and programmer's abilities to efficiently use the system.</a:t>
            </a:r>
            <a:endParaRPr lang="zh-CN" altLang="en-US" dirty="0"/>
          </a:p>
        </p:txBody>
      </p:sp>
      <p:sp>
        <p:nvSpPr>
          <p:cNvPr id="6" name="灯片编号占位符 5"/>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500"/>
                                        <p:tgtEl>
                                          <p:spTgt spid="3">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wipe(left)">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wipe(left)">
                                      <p:cBhvr>
                                        <p:cTn id="51" dur="500"/>
                                        <p:tgtEl>
                                          <p:spTgt spid="5">
                                            <p:txEl>
                                              <p:pRg st="0" end="0"/>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wipe(left)">
                                      <p:cBhvr>
                                        <p:cTn id="54" dur="500"/>
                                        <p:tgtEl>
                                          <p:spTgt spid="5">
                                            <p:txEl>
                                              <p:pRg st="1" end="1"/>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wipe(left)">
                                      <p:cBhvr>
                                        <p:cTn id="57" dur="500"/>
                                        <p:tgtEl>
                                          <p:spTgt spid="5">
                                            <p:txEl>
                                              <p:pRg st="2" end="2"/>
                                            </p:txEl>
                                          </p:spTgt>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xEl>
                                              <p:pRg st="3" end="3"/>
                                            </p:txEl>
                                          </p:spTgt>
                                        </p:tgtEl>
                                        <p:attrNameLst>
                                          <p:attrName>style.visibility</p:attrName>
                                        </p:attrNameLst>
                                      </p:cBhvr>
                                      <p:to>
                                        <p:strVal val="visible"/>
                                      </p:to>
                                    </p:set>
                                    <p:animEffect transition="in" filter="wipe(left)">
                                      <p:cBhvr>
                                        <p:cTn id="60" dur="500"/>
                                        <p:tgtEl>
                                          <p:spTgt spid="5">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wipe(left)">
                                      <p:cBhvr>
                                        <p:cTn id="65" dur="500"/>
                                        <p:tgtEl>
                                          <p:spTgt spid="5">
                                            <p:txEl>
                                              <p:pRg st="4" end="4"/>
                                            </p:txEl>
                                          </p:spTgt>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
                                            <p:txEl>
                                              <p:pRg st="5" end="5"/>
                                            </p:txEl>
                                          </p:spTgt>
                                        </p:tgtEl>
                                        <p:attrNameLst>
                                          <p:attrName>style.visibility</p:attrName>
                                        </p:attrNameLst>
                                      </p:cBhvr>
                                      <p:to>
                                        <p:strVal val="visible"/>
                                      </p:to>
                                    </p:set>
                                    <p:animEffect transition="in" filter="wipe(left)">
                                      <p:cBhvr>
                                        <p:cTn id="68" dur="500"/>
                                        <p:tgtEl>
                                          <p:spTgt spid="5">
                                            <p:txEl>
                                              <p:pRg st="5" end="5"/>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wipe(left)">
                                      <p:cBhvr>
                                        <p:cTn id="71" dur="500"/>
                                        <p:tgtEl>
                                          <p:spTgt spid="5">
                                            <p:txEl>
                                              <p:pRg st="6" end="6"/>
                                            </p:txEl>
                                          </p:spTgt>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
                                            <p:txEl>
                                              <p:pRg st="7" end="7"/>
                                            </p:txEl>
                                          </p:spTgt>
                                        </p:tgtEl>
                                        <p:attrNameLst>
                                          <p:attrName>style.visibility</p:attrName>
                                        </p:attrNameLst>
                                      </p:cBhvr>
                                      <p:to>
                                        <p:strVal val="visible"/>
                                      </p:to>
                                    </p:set>
                                    <p:animEffect transition="in" filter="wipe(left)">
                                      <p:cBhvr>
                                        <p:cTn id="7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t>Modules</a:t>
            </a:r>
            <a:endParaRPr lang="en-US" altLang="zh-CN" dirty="0"/>
          </a:p>
        </p:txBody>
      </p:sp>
      <p:sp>
        <p:nvSpPr>
          <p:cNvPr id="352259"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Many modern operating systems implement </a:t>
            </a:r>
            <a:r>
              <a:rPr lang="en-US" altLang="zh-CN" dirty="0">
                <a:solidFill>
                  <a:srgbClr val="0000FF"/>
                </a:solidFill>
                <a:latin typeface="Times New Roman" panose="02020603050405020304" pitchFamily="18" charset="0"/>
              </a:rPr>
              <a:t>loadable kernel modules.</a:t>
            </a:r>
            <a:endParaRPr lang="en-US" altLang="zh-CN" dirty="0">
              <a:solidFill>
                <a:srgbClr val="0000FF"/>
              </a:solidFill>
              <a:latin typeface="Times New Roman" panose="02020603050405020304" pitchFamily="18" charset="0"/>
            </a:endParaRPr>
          </a:p>
          <a:p>
            <a:pPr>
              <a:spcBef>
                <a:spcPts val="300"/>
              </a:spcBef>
            </a:pPr>
            <a:r>
              <a:rPr lang="en-US" altLang="zh-CN" dirty="0">
                <a:latin typeface="Times New Roman" panose="02020603050405020304" pitchFamily="18" charset="0"/>
              </a:rPr>
              <a:t>The kernel has a set of core components and dynamically links in additional services via modules, either at boot time or during run time.</a:t>
            </a:r>
            <a:endParaRPr lang="en-US" altLang="zh-CN" dirty="0">
              <a:solidFill>
                <a:srgbClr val="0000FF"/>
              </a:solidFill>
              <a:latin typeface="Times New Roman" panose="02020603050405020304" pitchFamily="18" charset="0"/>
            </a:endParaRPr>
          </a:p>
          <a:p>
            <a:pPr lvl="1">
              <a:spcBef>
                <a:spcPts val="300"/>
              </a:spcBef>
            </a:pPr>
            <a:r>
              <a:rPr lang="en-US" altLang="zh-CN" dirty="0">
                <a:latin typeface="Times New Roman" panose="02020603050405020304" pitchFamily="18" charset="0"/>
              </a:rPr>
              <a:t>common in modern implementations of UNIX</a:t>
            </a:r>
            <a:br>
              <a:rPr lang="en-US" altLang="zh-CN" dirty="0">
                <a:latin typeface="Times New Roman" panose="02020603050405020304" pitchFamily="18" charset="0"/>
              </a:rPr>
            </a:br>
            <a:r>
              <a:rPr lang="en-US" altLang="zh-CN" dirty="0">
                <a:latin typeface="Times New Roman" panose="02020603050405020304" pitchFamily="18" charset="0"/>
              </a:rPr>
              <a:t>such as Solaris, Linux, and Mac OS X, as well as Windows</a:t>
            </a:r>
            <a:endParaRPr lang="en-US" altLang="zh-CN" dirty="0">
              <a:solidFill>
                <a:srgbClr val="0000FF"/>
              </a:solidFill>
              <a:latin typeface="Times New Roman" panose="02020603050405020304" pitchFamily="18" charset="0"/>
            </a:endParaRPr>
          </a:p>
          <a:p>
            <a:pPr lvl="1">
              <a:spcBef>
                <a:spcPts val="300"/>
              </a:spcBef>
            </a:pPr>
            <a:r>
              <a:rPr lang="en-US" altLang="zh-CN" dirty="0">
                <a:latin typeface="Times New Roman" panose="02020603050405020304" pitchFamily="18" charset="0"/>
              </a:rPr>
              <a:t>Uses object-oriented approach</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Each core component is separate</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Each talks to the others over known interfaces</a:t>
            </a:r>
            <a:endParaRPr lang="en-US" altLang="zh-CN" dirty="0">
              <a:latin typeface="Times New Roman" panose="02020603050405020304" pitchFamily="18" charset="0"/>
            </a:endParaRPr>
          </a:p>
          <a:p>
            <a:pPr lvl="1">
              <a:spcBef>
                <a:spcPts val="300"/>
              </a:spcBef>
            </a:pPr>
            <a:r>
              <a:rPr lang="en-US" altLang="zh-CN" dirty="0">
                <a:latin typeface="Times New Roman" panose="02020603050405020304" pitchFamily="18" charset="0"/>
              </a:rPr>
              <a:t>Each is loadable as needed within the kernel</a:t>
            </a:r>
            <a:endParaRPr lang="en-US" altLang="zh-CN" dirty="0">
              <a:latin typeface="Times New Roman" panose="02020603050405020304" pitchFamily="18" charset="0"/>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l="528" t="18747" r="351" b="19215"/>
          <a:stretch>
            <a:fillRect/>
          </a:stretch>
        </p:blipFill>
        <p:spPr bwMode="auto">
          <a:xfrm>
            <a:off x="7455147" y="3833745"/>
            <a:ext cx="4487132" cy="2358098"/>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2259">
                                            <p:txEl>
                                              <p:pRg st="1" end="1"/>
                                            </p:txEl>
                                          </p:spTgt>
                                        </p:tgtEl>
                                        <p:attrNameLst>
                                          <p:attrName>style.visibility</p:attrName>
                                        </p:attrNameLst>
                                      </p:cBhvr>
                                      <p:to>
                                        <p:strVal val="visible"/>
                                      </p:to>
                                    </p:set>
                                    <p:animEffect transition="in" filter="wipe(left)">
                                      <p:cBhvr>
                                        <p:cTn id="7" dur="500"/>
                                        <p:tgtEl>
                                          <p:spTgt spid="352259">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2259">
                                            <p:txEl>
                                              <p:pRg st="2" end="2"/>
                                            </p:txEl>
                                          </p:spTgt>
                                        </p:tgtEl>
                                        <p:attrNameLst>
                                          <p:attrName>style.visibility</p:attrName>
                                        </p:attrNameLst>
                                      </p:cBhvr>
                                      <p:to>
                                        <p:strVal val="visible"/>
                                      </p:to>
                                    </p:set>
                                    <p:animEffect transition="in" filter="wipe(left)">
                                      <p:cBhvr>
                                        <p:cTn id="10" dur="500"/>
                                        <p:tgtEl>
                                          <p:spTgt spid="352259">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2259">
                                            <p:txEl>
                                              <p:pRg st="3" end="3"/>
                                            </p:txEl>
                                          </p:spTgt>
                                        </p:tgtEl>
                                        <p:attrNameLst>
                                          <p:attrName>style.visibility</p:attrName>
                                        </p:attrNameLst>
                                      </p:cBhvr>
                                      <p:to>
                                        <p:strVal val="visible"/>
                                      </p:to>
                                    </p:set>
                                    <p:animEffect transition="in" filter="wipe(left)">
                                      <p:cBhvr>
                                        <p:cTn id="13" dur="500"/>
                                        <p:tgtEl>
                                          <p:spTgt spid="352259">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2259">
                                            <p:txEl>
                                              <p:pRg st="4" end="4"/>
                                            </p:txEl>
                                          </p:spTgt>
                                        </p:tgtEl>
                                        <p:attrNameLst>
                                          <p:attrName>style.visibility</p:attrName>
                                        </p:attrNameLst>
                                      </p:cBhvr>
                                      <p:to>
                                        <p:strVal val="visible"/>
                                      </p:to>
                                    </p:set>
                                    <p:animEffect transition="in" filter="wipe(left)">
                                      <p:cBhvr>
                                        <p:cTn id="16" dur="500"/>
                                        <p:tgtEl>
                                          <p:spTgt spid="352259">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2259">
                                            <p:txEl>
                                              <p:pRg st="5" end="5"/>
                                            </p:txEl>
                                          </p:spTgt>
                                        </p:tgtEl>
                                        <p:attrNameLst>
                                          <p:attrName>style.visibility</p:attrName>
                                        </p:attrNameLst>
                                      </p:cBhvr>
                                      <p:to>
                                        <p:strVal val="visible"/>
                                      </p:to>
                                    </p:set>
                                    <p:animEffect transition="in" filter="wipe(left)">
                                      <p:cBhvr>
                                        <p:cTn id="19" dur="500"/>
                                        <p:tgtEl>
                                          <p:spTgt spid="352259">
                                            <p:txEl>
                                              <p:pRg st="5" end="5"/>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2259">
                                            <p:txEl>
                                              <p:pRg st="6" end="6"/>
                                            </p:txEl>
                                          </p:spTgt>
                                        </p:tgtEl>
                                        <p:attrNameLst>
                                          <p:attrName>style.visibility</p:attrName>
                                        </p:attrNameLst>
                                      </p:cBhvr>
                                      <p:to>
                                        <p:strVal val="visible"/>
                                      </p:to>
                                    </p:set>
                                    <p:animEffect transition="in" filter="wipe(left)">
                                      <p:cBhvr>
                                        <p:cTn id="22" dur="500"/>
                                        <p:tgtEl>
                                          <p:spTgt spid="3522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zh-CN" dirty="0"/>
              <a:t>Modules</a:t>
            </a:r>
            <a:endParaRPr lang="en-US" altLang="zh-CN" dirty="0"/>
          </a:p>
        </p:txBody>
      </p:sp>
      <p:sp>
        <p:nvSpPr>
          <p:cNvPr id="352259" name="Rectangle 3"/>
          <p:cNvSpPr>
            <a:spLocks noGrp="1" noChangeArrowheads="1"/>
          </p:cNvSpPr>
          <p:nvPr>
            <p:ph sz="half" idx="1"/>
          </p:nvPr>
        </p:nvSpPr>
        <p:spPr/>
        <p:txBody>
          <a:bodyPr>
            <a:normAutofit/>
          </a:bodyPr>
          <a:lstStyle/>
          <a:p>
            <a:pPr>
              <a:spcBef>
                <a:spcPts val="0"/>
              </a:spcBef>
            </a:pPr>
            <a:r>
              <a:rPr lang="en-US" altLang="zh-CN" dirty="0">
                <a:latin typeface="Times New Roman" panose="02020603050405020304" pitchFamily="18" charset="0"/>
              </a:rPr>
              <a:t>resembles a layered system</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each kernel section has defined  protected interfaces.</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more flexible, any module can call any other module.</a:t>
            </a:r>
            <a:endParaRPr lang="en-US" altLang="zh-CN" dirty="0">
              <a:latin typeface="Times New Roman" panose="02020603050405020304" pitchFamily="18" charset="0"/>
            </a:endParaRPr>
          </a:p>
        </p:txBody>
      </p:sp>
      <p:sp>
        <p:nvSpPr>
          <p:cNvPr id="2" name="内容占位符 1"/>
          <p:cNvSpPr>
            <a:spLocks noGrp="1"/>
          </p:cNvSpPr>
          <p:nvPr>
            <p:ph sz="half" idx="2"/>
          </p:nvPr>
        </p:nvSpPr>
        <p:spPr/>
        <p:txBody>
          <a:bodyPr/>
          <a:lstStyle/>
          <a:p>
            <a:pPr>
              <a:spcBef>
                <a:spcPts val="0"/>
              </a:spcBef>
            </a:pPr>
            <a:r>
              <a:rPr lang="en-US" altLang="zh-CN" dirty="0">
                <a:latin typeface="Times New Roman" panose="02020603050405020304" pitchFamily="18" charset="0"/>
              </a:rPr>
              <a:t>similar to microkernel approach</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the primary module has only core functions and knowledge of how to load and communicate with other modules.</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more efficient,  modules do not need to invoke message passing in order to communicate.</a:t>
            </a:r>
            <a:endParaRPr lang="en-US" altLang="zh-CN" sz="6600" dirty="0"/>
          </a:p>
          <a:p>
            <a:endParaRPr lang="zh-CN" altLang="en-US" dirty="0"/>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left)">
                                      <p:cBhvr>
                                        <p:cTn id="7" dur="500"/>
                                        <p:tgtEl>
                                          <p:spTgt spid="35225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2259">
                                            <p:txEl>
                                              <p:pRg st="1" end="1"/>
                                            </p:txEl>
                                          </p:spTgt>
                                        </p:tgtEl>
                                        <p:attrNameLst>
                                          <p:attrName>style.visibility</p:attrName>
                                        </p:attrNameLst>
                                      </p:cBhvr>
                                      <p:to>
                                        <p:strVal val="visible"/>
                                      </p:to>
                                    </p:set>
                                    <p:animEffect transition="in" filter="wipe(left)">
                                      <p:cBhvr>
                                        <p:cTn id="10" dur="500"/>
                                        <p:tgtEl>
                                          <p:spTgt spid="35225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2259">
                                            <p:txEl>
                                              <p:pRg st="2" end="2"/>
                                            </p:txEl>
                                          </p:spTgt>
                                        </p:tgtEl>
                                        <p:attrNameLst>
                                          <p:attrName>style.visibility</p:attrName>
                                        </p:attrNameLst>
                                      </p:cBhvr>
                                      <p:to>
                                        <p:strVal val="visible"/>
                                      </p:to>
                                    </p:set>
                                    <p:animEffect transition="in" filter="wipe(left)">
                                      <p:cBhvr>
                                        <p:cTn id="13" dur="500"/>
                                        <p:tgtEl>
                                          <p:spTgt spid="3522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wipe(left)">
                                      <p:cBhvr>
                                        <p:cTn id="18" dur="500"/>
                                        <p:tgtEl>
                                          <p:spTgt spid="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wipe(left)">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Hybrid Systems</a:t>
            </a:r>
            <a:endParaRPr lang="zh-CN" altLang="en-US" dirty="0"/>
          </a:p>
        </p:txBody>
      </p:sp>
      <p:sp>
        <p:nvSpPr>
          <p:cNvPr id="3" name="内容占位符 2"/>
          <p:cNvSpPr>
            <a:spLocks noGrp="1"/>
          </p:cNvSpPr>
          <p:nvPr>
            <p:ph sz="half" idx="1"/>
          </p:nvPr>
        </p:nvSpPr>
        <p:spPr/>
        <p:txBody>
          <a:bodyPr>
            <a:normAutofit/>
          </a:bodyPr>
          <a:lstStyle/>
          <a:p>
            <a:pPr>
              <a:lnSpc>
                <a:spcPct val="110000"/>
              </a:lnSpc>
              <a:spcBef>
                <a:spcPts val="0"/>
              </a:spcBef>
            </a:pPr>
            <a:r>
              <a:rPr lang="en-US" altLang="zh-CN" dirty="0">
                <a:latin typeface="Times New Roman" panose="02020603050405020304" pitchFamily="18" charset="0"/>
              </a:rPr>
              <a:t>Most modern operating systems are actually not one pure model</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Hybrid combines multiple approaches to address performance, security, usability needs.</a:t>
            </a:r>
            <a:endParaRPr lang="en-US" altLang="zh-CN" dirty="0">
              <a:latin typeface="Times New Roman" panose="02020603050405020304" pitchFamily="18" charset="0"/>
            </a:endParaRPr>
          </a:p>
          <a:p>
            <a:pPr>
              <a:lnSpc>
                <a:spcPct val="110000"/>
              </a:lnSpc>
              <a:spcBef>
                <a:spcPts val="0"/>
              </a:spcBef>
            </a:pPr>
            <a:r>
              <a:rPr lang="en-US" altLang="zh-CN" dirty="0">
                <a:latin typeface="Times New Roman" panose="02020603050405020304" pitchFamily="18" charset="0"/>
              </a:rPr>
              <a:t>Linux and Solaris</a:t>
            </a:r>
            <a:endParaRPr lang="en-US" altLang="zh-CN" dirty="0">
              <a:latin typeface="Times New Roman" panose="02020603050405020304" pitchFamily="18" charset="0"/>
            </a:endParaRPr>
          </a:p>
          <a:p>
            <a:pPr lvl="1">
              <a:lnSpc>
                <a:spcPct val="110000"/>
              </a:lnSpc>
              <a:spcBef>
                <a:spcPts val="0"/>
              </a:spcBef>
            </a:pPr>
            <a:r>
              <a:rPr lang="en-US" altLang="zh-CN" dirty="0">
                <a:solidFill>
                  <a:srgbClr val="0000FF"/>
                </a:solidFill>
                <a:latin typeface="Times New Roman" panose="02020603050405020304" pitchFamily="18" charset="0"/>
              </a:rPr>
              <a:t>Monolithic</a:t>
            </a:r>
            <a:r>
              <a:rPr lang="en-US" altLang="zh-CN" dirty="0">
                <a:latin typeface="Times New Roman" panose="02020603050405020304" pitchFamily="18" charset="0"/>
              </a:rPr>
              <a:t>, the kernel in a single address space</a:t>
            </a:r>
            <a:r>
              <a:rPr lang="zh-CN" altLang="en-US" dirty="0">
                <a:latin typeface="Times New Roman" panose="02020603050405020304" pitchFamily="18" charset="0"/>
              </a:rPr>
              <a:t>，</a:t>
            </a:r>
            <a:r>
              <a:rPr lang="en-US" altLang="zh-CN" dirty="0">
                <a:latin typeface="Times New Roman" panose="02020603050405020304" pitchFamily="18" charset="0"/>
              </a:rPr>
              <a:t>high efficiency</a:t>
            </a:r>
            <a:endParaRPr lang="en-US" altLang="zh-CN" dirty="0">
              <a:latin typeface="Times New Roman" panose="02020603050405020304" pitchFamily="18" charset="0"/>
            </a:endParaRPr>
          </a:p>
          <a:p>
            <a:pPr lvl="1">
              <a:lnSpc>
                <a:spcPct val="110000"/>
              </a:lnSpc>
              <a:spcBef>
                <a:spcPts val="0"/>
              </a:spcBef>
            </a:pPr>
            <a:r>
              <a:rPr lang="en-US" altLang="zh-CN" dirty="0">
                <a:solidFill>
                  <a:srgbClr val="0000FF"/>
                </a:solidFill>
                <a:latin typeface="Times New Roman" panose="02020603050405020304" pitchFamily="18" charset="0"/>
              </a:rPr>
              <a:t>Modular</a:t>
            </a:r>
            <a:r>
              <a:rPr lang="en-US" altLang="zh-CN" dirty="0">
                <a:latin typeface="Times New Roman" panose="02020603050405020304" pitchFamily="18" charset="0"/>
              </a:rPr>
              <a:t>, new functionality can be dynamically added to the kernel</a:t>
            </a:r>
            <a:endParaRPr lang="en-US" altLang="zh-CN" dirty="0">
              <a:latin typeface="Times New Roman" panose="02020603050405020304" pitchFamily="18" charset="0"/>
            </a:endParaRPr>
          </a:p>
        </p:txBody>
      </p:sp>
      <p:sp>
        <p:nvSpPr>
          <p:cNvPr id="5" name="内容占位符 4"/>
          <p:cNvSpPr>
            <a:spLocks noGrp="1"/>
          </p:cNvSpPr>
          <p:nvPr>
            <p:ph sz="half" idx="2"/>
          </p:nvPr>
        </p:nvSpPr>
        <p:spPr/>
        <p:txBody>
          <a:bodyPr/>
          <a:lstStyle/>
          <a:p>
            <a:pPr>
              <a:lnSpc>
                <a:spcPct val="110000"/>
              </a:lnSpc>
              <a:spcBef>
                <a:spcPts val="0"/>
              </a:spcBef>
            </a:pPr>
            <a:r>
              <a:rPr lang="en-US" altLang="zh-CN" dirty="0">
                <a:latin typeface="Times New Roman" panose="02020603050405020304" pitchFamily="18" charset="0"/>
              </a:rPr>
              <a:t>Windows </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mostly </a:t>
            </a:r>
            <a:r>
              <a:rPr lang="en-US" altLang="zh-CN" dirty="0">
                <a:solidFill>
                  <a:srgbClr val="0000FF"/>
                </a:solidFill>
                <a:latin typeface="Times New Roman" panose="02020603050405020304" pitchFamily="18" charset="0"/>
              </a:rPr>
              <a:t>monolithic</a:t>
            </a:r>
            <a:endParaRPr lang="en-US" altLang="zh-CN" dirty="0">
              <a:solidFill>
                <a:srgbClr val="0000FF"/>
              </a:solidFill>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plus </a:t>
            </a:r>
            <a:r>
              <a:rPr lang="en-US" altLang="zh-CN" dirty="0">
                <a:solidFill>
                  <a:srgbClr val="0000FF"/>
                </a:solidFill>
                <a:latin typeface="Times New Roman" panose="02020603050405020304" pitchFamily="18" charset="0"/>
              </a:rPr>
              <a:t>microkernel</a:t>
            </a:r>
            <a:r>
              <a:rPr lang="en-US" altLang="zh-CN" dirty="0">
                <a:latin typeface="Times New Roman" panose="02020603050405020304" pitchFamily="18" charset="0"/>
              </a:rPr>
              <a:t> for different subsystem </a:t>
            </a:r>
            <a:r>
              <a:rPr lang="en-US" altLang="zh-CN" i="1" dirty="0">
                <a:solidFill>
                  <a:srgbClr val="0000FF"/>
                </a:solidFill>
                <a:latin typeface="Times New Roman" panose="02020603050405020304" pitchFamily="18" charset="0"/>
              </a:rPr>
              <a:t>personalities</a:t>
            </a:r>
            <a:r>
              <a:rPr lang="en-US" altLang="zh-CN" i="1" dirty="0">
                <a:latin typeface="Times New Roman" panose="02020603050405020304" pitchFamily="18" charset="0"/>
              </a:rPr>
              <a:t>, </a:t>
            </a:r>
            <a:r>
              <a:rPr lang="en-US" altLang="zh-CN" dirty="0">
                <a:latin typeface="Times New Roman" panose="02020603050405020304" pitchFamily="18" charset="0"/>
              </a:rPr>
              <a:t>run as user-mode processes.</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Provide support for dynamically loadable kernel </a:t>
            </a:r>
            <a:r>
              <a:rPr lang="en-US" altLang="zh-CN" dirty="0">
                <a:solidFill>
                  <a:srgbClr val="0000FF"/>
                </a:solidFill>
                <a:latin typeface="Times New Roman" panose="02020603050405020304" pitchFamily="18" charset="0"/>
              </a:rPr>
              <a:t>modules</a:t>
            </a:r>
            <a:endParaRPr lang="en-US" altLang="zh-CN" dirty="0">
              <a:solidFill>
                <a:srgbClr val="0000FF"/>
              </a:solidFill>
              <a:latin typeface="Times New Roman" panose="02020603050405020304" pitchFamily="18" charset="0"/>
            </a:endParaRPr>
          </a:p>
          <a:p>
            <a:endParaRPr lang="zh-CN" altLang="en-US" dirty="0"/>
          </a:p>
        </p:txBody>
      </p:sp>
      <p:sp>
        <p:nvSpPr>
          <p:cNvPr id="6" name="灯片编号占位符 5"/>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left)">
                                      <p:cBhvr>
                                        <p:cTn id="23" dur="500"/>
                                        <p:tgtEl>
                                          <p:spTgt spid="5">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wipe(left)">
                                      <p:cBhvr>
                                        <p:cTn id="26" dur="500"/>
                                        <p:tgtEl>
                                          <p:spTgt spid="5">
                                            <p:txEl>
                                              <p:pRg st="1" end="1"/>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wipe(left)">
                                      <p:cBhvr>
                                        <p:cTn id="29" dur="500"/>
                                        <p:tgtEl>
                                          <p:spTgt spid="5">
                                            <p:txEl>
                                              <p:pRg st="2" end="2"/>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left)">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hybrid structure:  Mac OS X (</a:t>
            </a:r>
            <a:r>
              <a:rPr lang="en-US" altLang="zh-CN" i="1" dirty="0"/>
              <a:t>Darwin</a:t>
            </a:r>
            <a:r>
              <a:rPr lang="en-US" altLang="zh-CN" dirty="0"/>
              <a:t>)</a:t>
            </a:r>
            <a:endParaRPr lang="zh-CN" altLang="en-US" dirty="0"/>
          </a:p>
        </p:txBody>
      </p:sp>
      <p:pic>
        <p:nvPicPr>
          <p:cNvPr id="351235" name="Picture 3"/>
          <p:cNvPicPr>
            <a:picLocks noChangeAspect="1" noChangeArrowheads="1"/>
          </p:cNvPicPr>
          <p:nvPr/>
        </p:nvPicPr>
        <p:blipFill>
          <a:blip r:embed="rId1">
            <a:extLst>
              <a:ext uri="{28A0092B-C50C-407E-A947-70E740481C1C}">
                <a14:useLocalDpi xmlns:a14="http://schemas.microsoft.com/office/drawing/2010/main" val="0"/>
              </a:ext>
            </a:extLst>
          </a:blip>
          <a:srcRect l="520" t="10417" r="781" b="10417"/>
          <a:stretch>
            <a:fillRect/>
          </a:stretch>
        </p:blipFill>
        <p:spPr bwMode="auto">
          <a:xfrm>
            <a:off x="825131" y="1069173"/>
            <a:ext cx="4728166" cy="3548297"/>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1237" name="AutoShape 5"/>
          <p:cNvSpPr>
            <a:spLocks noChangeArrowheads="1"/>
          </p:cNvSpPr>
          <p:nvPr/>
        </p:nvSpPr>
        <p:spPr bwMode="auto">
          <a:xfrm>
            <a:off x="6273377" y="1216830"/>
            <a:ext cx="4728165" cy="495300"/>
          </a:xfrm>
          <a:prstGeom prst="wedgeRectCallout">
            <a:avLst>
              <a:gd name="adj1" fmla="val -81057"/>
              <a:gd name="adj2" fmla="val 63802"/>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dirty="0"/>
              <a:t>Graphical Interface</a:t>
            </a:r>
            <a:endParaRPr lang="en-US" altLang="zh-CN" b="1" dirty="0"/>
          </a:p>
        </p:txBody>
      </p:sp>
      <p:sp>
        <p:nvSpPr>
          <p:cNvPr id="351238" name="AutoShape 6"/>
          <p:cNvSpPr>
            <a:spLocks noChangeArrowheads="1"/>
          </p:cNvSpPr>
          <p:nvPr/>
        </p:nvSpPr>
        <p:spPr bwMode="auto">
          <a:xfrm>
            <a:off x="6273379" y="2393886"/>
            <a:ext cx="4728166" cy="1620837"/>
          </a:xfrm>
          <a:prstGeom prst="wedgeRectCallout">
            <a:avLst>
              <a:gd name="adj1" fmla="val -88376"/>
              <a:gd name="adj2" fmla="val 15092"/>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dirty="0"/>
              <a:t>BSD CLI,</a:t>
            </a:r>
            <a:endParaRPr lang="en-US" altLang="zh-CN" b="1" dirty="0"/>
          </a:p>
          <a:p>
            <a:r>
              <a:rPr lang="en-US" altLang="zh-CN" b="1" dirty="0"/>
              <a:t>Networking, file systems,</a:t>
            </a:r>
            <a:endParaRPr lang="en-US" altLang="zh-CN" b="1" dirty="0"/>
          </a:p>
          <a:p>
            <a:r>
              <a:rPr lang="en-US" altLang="zh-CN" b="1" dirty="0"/>
              <a:t>Implementation of POSIX APIs, including </a:t>
            </a:r>
            <a:r>
              <a:rPr lang="en-US" altLang="zh-CN" b="1" dirty="0" err="1"/>
              <a:t>Pthreads</a:t>
            </a:r>
            <a:endParaRPr lang="en-US" altLang="zh-CN" b="1" dirty="0"/>
          </a:p>
        </p:txBody>
      </p:sp>
      <p:sp>
        <p:nvSpPr>
          <p:cNvPr id="351239" name="AutoShape 7"/>
          <p:cNvSpPr>
            <a:spLocks noChangeArrowheads="1"/>
          </p:cNvSpPr>
          <p:nvPr/>
        </p:nvSpPr>
        <p:spPr bwMode="auto">
          <a:xfrm>
            <a:off x="6273377" y="4696479"/>
            <a:ext cx="4728166" cy="1620000"/>
          </a:xfrm>
          <a:prstGeom prst="wedgeRectCallout">
            <a:avLst>
              <a:gd name="adj1" fmla="val -79879"/>
              <a:gd name="adj2" fmla="val -81465"/>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dirty="0"/>
              <a:t>Memory management,</a:t>
            </a:r>
            <a:endParaRPr lang="en-US" altLang="zh-CN" b="1" dirty="0"/>
          </a:p>
          <a:p>
            <a:r>
              <a:rPr lang="en-US" altLang="zh-CN" b="1" dirty="0"/>
              <a:t>Support for RPC and IPC,</a:t>
            </a:r>
            <a:endParaRPr lang="en-US" altLang="zh-CN" b="1" dirty="0"/>
          </a:p>
          <a:p>
            <a:r>
              <a:rPr lang="en-US" altLang="zh-CN" b="1" dirty="0"/>
              <a:t>Message passing,</a:t>
            </a:r>
            <a:endParaRPr lang="en-US" altLang="zh-CN" b="1" dirty="0"/>
          </a:p>
          <a:p>
            <a:r>
              <a:rPr lang="en-US" altLang="zh-CN" b="1" dirty="0"/>
              <a:t>Thread scheduling</a:t>
            </a:r>
            <a:endParaRPr lang="en-US" altLang="zh-CN" b="1" dirty="0"/>
          </a:p>
        </p:txBody>
      </p:sp>
      <p:sp>
        <p:nvSpPr>
          <p:cNvPr id="351240" name="AutoShape 8"/>
          <p:cNvSpPr>
            <a:spLocks noChangeArrowheads="1"/>
          </p:cNvSpPr>
          <p:nvPr/>
        </p:nvSpPr>
        <p:spPr bwMode="auto">
          <a:xfrm>
            <a:off x="825131" y="5025438"/>
            <a:ext cx="4772401" cy="1427750"/>
          </a:xfrm>
          <a:prstGeom prst="wedgeRectCallout">
            <a:avLst>
              <a:gd name="adj1" fmla="val -33996"/>
              <a:gd name="adj2" fmla="val -9153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dirty="0"/>
              <a:t>I/O kit for development of device drivers and dynamically loadable modules (kernel extensions)</a:t>
            </a:r>
            <a:endParaRPr lang="en-US" altLang="zh-CN" b="1" dirty="0"/>
          </a:p>
        </p:txBody>
      </p:sp>
      <p:sp>
        <p:nvSpPr>
          <p:cNvPr id="3" name="灯片编号占位符 2"/>
          <p:cNvSpPr>
            <a:spLocks noGrp="1"/>
          </p:cNvSpPr>
          <p:nvPr>
            <p:ph type="sldNum" sz="quarter" idx="10"/>
          </p:nvPr>
        </p:nvSpPr>
        <p:spPr/>
        <p:txBody>
          <a:bodyPr/>
          <a:lstStyle/>
          <a:p>
            <a:fld id="{B46DCD4B-A773-44AB-A5AF-CE3CB9FE704A}"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1237"/>
                                        </p:tgtEl>
                                        <p:attrNameLst>
                                          <p:attrName>style.visibility</p:attrName>
                                        </p:attrNameLst>
                                      </p:cBhvr>
                                      <p:to>
                                        <p:strVal val="visible"/>
                                      </p:to>
                                    </p:set>
                                    <p:animEffect transition="in" filter="wipe(left)">
                                      <p:cBhvr>
                                        <p:cTn id="7" dur="500"/>
                                        <p:tgtEl>
                                          <p:spTgt spid="3512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1238"/>
                                        </p:tgtEl>
                                        <p:attrNameLst>
                                          <p:attrName>style.visibility</p:attrName>
                                        </p:attrNameLst>
                                      </p:cBhvr>
                                      <p:to>
                                        <p:strVal val="visible"/>
                                      </p:to>
                                    </p:set>
                                    <p:animEffect transition="in" filter="wipe(left)">
                                      <p:cBhvr>
                                        <p:cTn id="12" dur="500"/>
                                        <p:tgtEl>
                                          <p:spTgt spid="3512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1239"/>
                                        </p:tgtEl>
                                        <p:attrNameLst>
                                          <p:attrName>style.visibility</p:attrName>
                                        </p:attrNameLst>
                                      </p:cBhvr>
                                      <p:to>
                                        <p:strVal val="visible"/>
                                      </p:to>
                                    </p:set>
                                    <p:animEffect transition="in" filter="wipe(left)">
                                      <p:cBhvr>
                                        <p:cTn id="17" dur="500"/>
                                        <p:tgtEl>
                                          <p:spTgt spid="351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1240"/>
                                        </p:tgtEl>
                                        <p:attrNameLst>
                                          <p:attrName>style.visibility</p:attrName>
                                        </p:attrNameLst>
                                      </p:cBhvr>
                                      <p:to>
                                        <p:strVal val="visible"/>
                                      </p:to>
                                    </p:set>
                                    <p:animEffect transition="in" filter="wipe(left)">
                                      <p:cBhvr>
                                        <p:cTn id="22" dur="500"/>
                                        <p:tgtEl>
                                          <p:spTgt spid="35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7" grpId="0" animBg="1"/>
      <p:bldP spid="351238" grpId="0" animBg="1"/>
      <p:bldP spid="351239" grpId="0" animBg="1"/>
      <p:bldP spid="3512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Apple Mac OS X</a:t>
            </a:r>
            <a:endParaRPr lang="zh-CN" altLang="en-US" dirty="0"/>
          </a:p>
        </p:txBody>
      </p:sp>
      <p:sp>
        <p:nvSpPr>
          <p:cNvPr id="3" name="内容占位符 2"/>
          <p:cNvSpPr>
            <a:spLocks noGrp="1"/>
          </p:cNvSpPr>
          <p:nvPr>
            <p:ph idx="1"/>
          </p:nvPr>
        </p:nvSpPr>
        <p:spPr/>
        <p:txBody>
          <a:bodyPr/>
          <a:lstStyle/>
          <a:p>
            <a:pPr>
              <a:spcBef>
                <a:spcPts val="0"/>
              </a:spcBef>
              <a:buClr>
                <a:srgbClr val="0000FF"/>
              </a:buClr>
            </a:pPr>
            <a:r>
              <a:rPr lang="en-US" altLang="zh-CN" kern="0" dirty="0">
                <a:latin typeface="Times New Roman" panose="02020603050405020304" pitchFamily="18" charset="0"/>
                <a:cs typeface="Times New Roman" panose="02020603050405020304" pitchFamily="18" charset="0"/>
              </a:rPr>
              <a:t>Hybrid</a:t>
            </a:r>
            <a:endParaRPr lang="en-US" altLang="zh-CN" kern="0" dirty="0">
              <a:latin typeface="Times New Roman" panose="02020603050405020304" pitchFamily="18" charset="0"/>
              <a:cs typeface="Times New Roman" panose="02020603050405020304" pitchFamily="18" charset="0"/>
            </a:endParaRPr>
          </a:p>
          <a:p>
            <a:pPr lvl="1">
              <a:spcBef>
                <a:spcPts val="0"/>
              </a:spcBef>
              <a:buClr>
                <a:srgbClr val="0000FF"/>
              </a:buClr>
              <a:buSzPct val="80000"/>
              <a:buFont typeface="Wingdings" panose="05000000000000000000" pitchFamily="2" charset="2"/>
              <a:buChar char="p"/>
            </a:pPr>
            <a:r>
              <a:rPr lang="en-US" altLang="zh-CN" kern="0" dirty="0">
                <a:latin typeface="Times New Roman" panose="02020603050405020304" pitchFamily="18" charset="0"/>
                <a:cs typeface="Times New Roman" panose="02020603050405020304" pitchFamily="18" charset="0"/>
              </a:rPr>
              <a:t>Layered, microkernel, modules.</a:t>
            </a:r>
            <a:endParaRPr lang="en-US" altLang="zh-CN" kern="0" dirty="0">
              <a:latin typeface="Times New Roman" panose="02020603050405020304" pitchFamily="18" charset="0"/>
              <a:cs typeface="Times New Roman" panose="02020603050405020304" pitchFamily="18" charset="0"/>
            </a:endParaRPr>
          </a:p>
          <a:p>
            <a:pPr>
              <a:spcBef>
                <a:spcPts val="0"/>
              </a:spcBef>
              <a:buClr>
                <a:srgbClr val="0000FF"/>
              </a:buClr>
            </a:pPr>
            <a:r>
              <a:rPr lang="en-US" altLang="zh-CN" kern="0" dirty="0">
                <a:latin typeface="Times New Roman" panose="02020603050405020304" pitchFamily="18" charset="0"/>
                <a:cs typeface="Times New Roman" panose="02020603050405020304" pitchFamily="18" charset="0"/>
              </a:rPr>
              <a:t>layered</a:t>
            </a:r>
            <a:endParaRPr lang="en-US" altLang="zh-CN" kern="0" dirty="0">
              <a:latin typeface="Times New Roman" panose="02020603050405020304" pitchFamily="18" charset="0"/>
              <a:cs typeface="Times New Roman" panose="02020603050405020304" pitchFamily="18" charset="0"/>
            </a:endParaRPr>
          </a:p>
          <a:p>
            <a:pPr lvl="1">
              <a:spcBef>
                <a:spcPts val="0"/>
              </a:spcBef>
              <a:buClr>
                <a:srgbClr val="0000FF"/>
              </a:buClr>
              <a:buSzPct val="80000"/>
              <a:buFont typeface="Wingdings" panose="05000000000000000000" pitchFamily="2" charset="2"/>
              <a:buChar char="p"/>
            </a:pPr>
            <a:r>
              <a:rPr lang="en-US" altLang="zh-CN" kern="0" dirty="0">
                <a:latin typeface="Times New Roman" panose="02020603050405020304" pitchFamily="18" charset="0"/>
                <a:cs typeface="Times New Roman" panose="02020603050405020304" pitchFamily="18" charset="0"/>
              </a:rPr>
              <a:t>Top layers, </a:t>
            </a:r>
            <a:br>
              <a:rPr lang="en-US" altLang="zh-CN" kern="0" dirty="0">
                <a:latin typeface="Times New Roman" panose="02020603050405020304" pitchFamily="18" charset="0"/>
                <a:cs typeface="Times New Roman" panose="02020603050405020304" pitchFamily="18" charset="0"/>
              </a:rPr>
            </a:br>
            <a:r>
              <a:rPr lang="en-US" altLang="zh-CN" i="1" kern="0" dirty="0">
                <a:solidFill>
                  <a:srgbClr val="0000FF"/>
                </a:solidFill>
                <a:latin typeface="Times New Roman" panose="02020603050405020304" pitchFamily="18" charset="0"/>
                <a:cs typeface="Times New Roman" panose="02020603050405020304" pitchFamily="18" charset="0"/>
              </a:rPr>
              <a:t>Aqua</a:t>
            </a:r>
            <a:r>
              <a:rPr lang="en-US" altLang="zh-CN" kern="0" dirty="0">
                <a:solidFill>
                  <a:srgbClr val="0000FF"/>
                </a:solidFill>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UI </a:t>
            </a:r>
            <a:br>
              <a:rPr lang="en-US" altLang="zh-CN" kern="0" dirty="0">
                <a:latin typeface="Times New Roman" panose="02020603050405020304" pitchFamily="18" charset="0"/>
                <a:cs typeface="Times New Roman" panose="02020603050405020304" pitchFamily="18" charset="0"/>
              </a:rPr>
            </a:br>
            <a:r>
              <a:rPr lang="en-US" altLang="zh-CN" kern="0" dirty="0">
                <a:solidFill>
                  <a:srgbClr val="0000FF"/>
                </a:solidFill>
                <a:latin typeface="Times New Roman" panose="02020603050405020304" pitchFamily="18" charset="0"/>
                <a:cs typeface="Times New Roman" panose="02020603050405020304" pitchFamily="18" charset="0"/>
              </a:rPr>
              <a:t>Cocoa </a:t>
            </a:r>
            <a:r>
              <a:rPr lang="en-US" altLang="zh-CN" kern="0" dirty="0">
                <a:latin typeface="Times New Roman" panose="02020603050405020304" pitchFamily="18" charset="0"/>
                <a:cs typeface="Times New Roman" panose="02020603050405020304" pitchFamily="18" charset="0"/>
              </a:rPr>
              <a:t>programming environment</a:t>
            </a:r>
            <a:endParaRPr lang="en-US" altLang="zh-CN" kern="0" dirty="0">
              <a:latin typeface="Times New Roman" panose="02020603050405020304" pitchFamily="18" charset="0"/>
              <a:cs typeface="Times New Roman" panose="02020603050405020304" pitchFamily="18" charset="0"/>
            </a:endParaRPr>
          </a:p>
          <a:p>
            <a:pPr lvl="1">
              <a:spcBef>
                <a:spcPts val="0"/>
              </a:spcBef>
              <a:buClr>
                <a:srgbClr val="0000FF"/>
              </a:buClr>
              <a:buSzPct val="80000"/>
              <a:buFont typeface="Wingdings" panose="05000000000000000000" pitchFamily="2" charset="2"/>
              <a:buChar char="p"/>
            </a:pPr>
            <a:r>
              <a:rPr lang="en-US" altLang="zh-CN" kern="0" dirty="0">
                <a:latin typeface="Times New Roman" panose="02020603050405020304" pitchFamily="18" charset="0"/>
                <a:cs typeface="Times New Roman" panose="02020603050405020304" pitchFamily="18" charset="0"/>
              </a:rPr>
              <a:t>Below is </a:t>
            </a:r>
            <a:r>
              <a:rPr lang="en-US" altLang="zh-CN" i="1" kern="0" dirty="0">
                <a:solidFill>
                  <a:srgbClr val="0000FF"/>
                </a:solidFill>
                <a:latin typeface="Times New Roman" panose="02020603050405020304" pitchFamily="18" charset="0"/>
                <a:cs typeface="Times New Roman" panose="02020603050405020304" pitchFamily="18" charset="0"/>
              </a:rPr>
              <a:t>kernel environment</a:t>
            </a:r>
            <a:r>
              <a:rPr lang="en-US" altLang="zh-CN" kern="0" dirty="0">
                <a:latin typeface="Times New Roman" panose="02020603050405020304" pitchFamily="18" charset="0"/>
                <a:cs typeface="Times New Roman" panose="02020603050405020304" pitchFamily="18" charset="0"/>
              </a:rPr>
              <a:t>, consisting of:</a:t>
            </a:r>
            <a:endParaRPr lang="en-US" altLang="zh-CN" kern="0" dirty="0">
              <a:latin typeface="Times New Roman" panose="02020603050405020304" pitchFamily="18" charset="0"/>
              <a:cs typeface="Times New Roman" panose="02020603050405020304" pitchFamily="18" charset="0"/>
            </a:endParaRPr>
          </a:p>
          <a:p>
            <a:pPr lvl="2">
              <a:spcBef>
                <a:spcPts val="0"/>
              </a:spcBef>
              <a:buClr>
                <a:srgbClr val="0000FF"/>
              </a:buClr>
              <a:buFont typeface="Wingdings" panose="05000000000000000000" pitchFamily="2" charset="2"/>
              <a:buChar char="Ø"/>
            </a:pPr>
            <a:r>
              <a:rPr lang="en-US" altLang="zh-CN" sz="2400" dirty="0">
                <a:solidFill>
                  <a:srgbClr val="0000FF"/>
                </a:solidFill>
                <a:latin typeface="Times New Roman" panose="02020603050405020304" pitchFamily="18" charset="0"/>
                <a:cs typeface="Times New Roman" panose="02020603050405020304" pitchFamily="18" charset="0"/>
              </a:rPr>
              <a:t>Mach microkernel</a:t>
            </a:r>
            <a:r>
              <a:rPr lang="en-US" altLang="zh-CN" sz="2400" dirty="0">
                <a:latin typeface="Times New Roman" panose="02020603050405020304" pitchFamily="18" charset="0"/>
                <a:cs typeface="Times New Roman" panose="02020603050405020304" pitchFamily="18" charset="0"/>
              </a:rPr>
              <a:t>,  provides memory management, support for RPCs and IPC facilities, including message passing, and thread scheduling.</a:t>
            </a:r>
            <a:endParaRPr lang="en-US" altLang="zh-CN" sz="2400" dirty="0">
              <a:latin typeface="Times New Roman" panose="02020603050405020304" pitchFamily="18" charset="0"/>
              <a:cs typeface="Times New Roman" panose="02020603050405020304" pitchFamily="18" charset="0"/>
            </a:endParaRPr>
          </a:p>
          <a:p>
            <a:pPr lvl="2">
              <a:spcBef>
                <a:spcPts val="0"/>
              </a:spcBef>
              <a:buClr>
                <a:srgbClr val="0000FF"/>
              </a:buClr>
              <a:buFont typeface="Wingdings" panose="05000000000000000000" pitchFamily="2" charset="2"/>
              <a:buChar char="Ø"/>
            </a:pPr>
            <a:r>
              <a:rPr lang="en-US" altLang="zh-CN" sz="2400" dirty="0">
                <a:solidFill>
                  <a:srgbClr val="0000FF"/>
                </a:solidFill>
                <a:latin typeface="Times New Roman" panose="02020603050405020304" pitchFamily="18" charset="0"/>
                <a:cs typeface="Times New Roman" panose="02020603050405020304" pitchFamily="18" charset="0"/>
              </a:rPr>
              <a:t>BSD UNIX kernel</a:t>
            </a:r>
            <a:r>
              <a:rPr lang="en-US" altLang="zh-CN" sz="2400" dirty="0">
                <a:latin typeface="Times New Roman" panose="02020603050405020304" pitchFamily="18" charset="0"/>
                <a:cs typeface="Times New Roman" panose="02020603050405020304" pitchFamily="18" charset="0"/>
              </a:rPr>
              <a:t>, provides a BSD command-line interface, support for networking and file systems, and an implementation of POSIX APIs, including </a:t>
            </a:r>
            <a:r>
              <a:rPr lang="en-US" altLang="zh-CN" sz="2400" dirty="0" err="1">
                <a:latin typeface="Times New Roman" panose="02020603050405020304" pitchFamily="18" charset="0"/>
                <a:cs typeface="Times New Roman" panose="02020603050405020304" pitchFamily="18" charset="0"/>
              </a:rPr>
              <a:t>Pthreads</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2">
              <a:spcBef>
                <a:spcPts val="0"/>
              </a:spcBef>
              <a:buClr>
                <a:srgbClr val="0000FF"/>
              </a:buClr>
              <a:buFont typeface="Wingdings" panose="05000000000000000000" pitchFamily="2" charset="2"/>
              <a:buChar char="Ø"/>
            </a:pPr>
            <a:r>
              <a:rPr lang="en-US" altLang="zh-CN" sz="2400" dirty="0">
                <a:solidFill>
                  <a:srgbClr val="0000FF"/>
                </a:solidFill>
                <a:latin typeface="Times New Roman" panose="02020603050405020304" pitchFamily="18" charset="0"/>
                <a:cs typeface="Times New Roman" panose="02020603050405020304" pitchFamily="18" charset="0"/>
              </a:rPr>
              <a:t>I/O kit</a:t>
            </a:r>
            <a:r>
              <a:rPr lang="en-US" altLang="zh-CN" sz="2400" dirty="0">
                <a:latin typeface="Times New Roman" panose="02020603050405020304" pitchFamily="18" charset="0"/>
                <a:cs typeface="Times New Roman" panose="02020603050405020304" pitchFamily="18" charset="0"/>
              </a:rPr>
              <a:t>, for development of device drivers and dynamically loadable modules</a:t>
            </a:r>
            <a:endParaRPr lang="en-US" altLang="zh-CN" sz="2400" dirty="0">
              <a:latin typeface="Times New Roman" panose="02020603050405020304" pitchFamily="18" charset="0"/>
              <a:cs typeface="Times New Roman" panose="02020603050405020304" pitchFamily="18" charset="0"/>
            </a:endParaRPr>
          </a:p>
          <a:p>
            <a:pPr lvl="2">
              <a:spcBef>
                <a:spcPts val="0"/>
              </a:spcBef>
              <a:buClr>
                <a:srgbClr val="0000FF"/>
              </a:buClr>
              <a:buFont typeface="Wingdings" panose="05000000000000000000" pitchFamily="2" charset="2"/>
              <a:buChar char="Ø"/>
            </a:pPr>
            <a:r>
              <a:rPr lang="en-US" altLang="zh-CN" sz="2400" kern="0" dirty="0">
                <a:solidFill>
                  <a:srgbClr val="0000FF"/>
                </a:solidFill>
                <a:latin typeface="Times New Roman" panose="02020603050405020304" pitchFamily="18" charset="0"/>
                <a:cs typeface="Times New Roman" panose="02020603050405020304" pitchFamily="18" charset="0"/>
              </a:rPr>
              <a:t>kernel extensions</a:t>
            </a:r>
            <a:r>
              <a:rPr lang="zh-CN" altLang="en-US" sz="2400" kern="0" dirty="0">
                <a:solidFill>
                  <a:srgbClr val="0000FF"/>
                </a:solidFill>
                <a:latin typeface="Times New Roman" panose="02020603050405020304" pitchFamily="18" charset="0"/>
                <a:cs typeface="Times New Roman" panose="02020603050405020304" pitchFamily="18" charset="0"/>
              </a:rPr>
              <a:t>，</a:t>
            </a:r>
            <a:r>
              <a:rPr lang="en-US" altLang="zh-CN" sz="2400" kern="0" dirty="0">
                <a:solidFill>
                  <a:srgbClr val="0000FF"/>
                </a:solidFill>
                <a:latin typeface="Times New Roman" panose="02020603050405020304" pitchFamily="18" charset="0"/>
                <a:cs typeface="Times New Roman" panose="02020603050405020304" pitchFamily="18" charset="0"/>
              </a:rPr>
              <a:t> </a:t>
            </a:r>
            <a:r>
              <a:rPr lang="en-US" altLang="zh-CN" sz="2400" kern="0" dirty="0">
                <a:latin typeface="Times New Roman" panose="02020603050405020304" pitchFamily="18" charset="0"/>
                <a:cs typeface="Times New Roman" panose="02020603050405020304" pitchFamily="18" charset="0"/>
              </a:rPr>
              <a:t>dynamically </a:t>
            </a:r>
            <a:r>
              <a:rPr lang="en-US" altLang="zh-CN" sz="2400" kern="0" dirty="0">
                <a:solidFill>
                  <a:srgbClr val="0000FF"/>
                </a:solidFill>
                <a:latin typeface="Times New Roman" panose="02020603050405020304" pitchFamily="18" charset="0"/>
                <a:cs typeface="Times New Roman" panose="02020603050405020304" pitchFamily="18" charset="0"/>
              </a:rPr>
              <a:t>loadable modules</a:t>
            </a:r>
            <a:endParaRPr lang="en-US" altLang="zh-CN" sz="2400" kern="0" dirty="0">
              <a:solidFill>
                <a:srgbClr val="0000FF"/>
              </a:solidFill>
              <a:latin typeface="Times New Roman" panose="02020603050405020304" pitchFamily="18" charset="0"/>
              <a:cs typeface="Times New Roman" panose="02020603050405020304" pitchFamily="18" charset="0"/>
            </a:endParaRPr>
          </a:p>
          <a:p>
            <a:endParaRPr lang="zh-CN" altLang="en-US" dirty="0"/>
          </a:p>
        </p:txBody>
      </p:sp>
      <p:sp>
        <p:nvSpPr>
          <p:cNvPr id="5" name="灯片编号占位符 4"/>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7" name="图片 6"/>
          <p:cNvPicPr>
            <a:picLocks noChangeAspect="1"/>
          </p:cNvPicPr>
          <p:nvPr/>
        </p:nvPicPr>
        <p:blipFill>
          <a:blip r:embed="rId1"/>
          <a:stretch>
            <a:fillRect/>
          </a:stretch>
        </p:blipFill>
        <p:spPr>
          <a:xfrm>
            <a:off x="6096000" y="98630"/>
            <a:ext cx="5907523" cy="323006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002060"/>
          </a:solidFill>
        </p:spPr>
        <p:txBody>
          <a:bodyPr/>
          <a:lstStyle/>
          <a:p>
            <a:r>
              <a:rPr lang="en-US" altLang="zh-CN" dirty="0"/>
              <a:t>iOS--Apple mobile OS for </a:t>
            </a:r>
            <a:r>
              <a:rPr lang="en-US" altLang="zh-CN" i="1" dirty="0"/>
              <a:t>iPhone</a:t>
            </a:r>
            <a:r>
              <a:rPr lang="en-US" altLang="zh-CN" dirty="0"/>
              <a:t>, </a:t>
            </a:r>
            <a:r>
              <a:rPr lang="en-US" altLang="zh-CN" i="1" dirty="0"/>
              <a:t>iPad </a:t>
            </a:r>
            <a:endParaRPr lang="en-US" altLang="zh-CN" dirty="0"/>
          </a:p>
        </p:txBody>
      </p:sp>
      <p:sp>
        <p:nvSpPr>
          <p:cNvPr id="49155"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Structured on Mac OS X,  </a:t>
            </a:r>
            <a:br>
              <a:rPr lang="en-US" altLang="zh-CN" dirty="0">
                <a:latin typeface="Times New Roman" panose="02020603050405020304" pitchFamily="18" charset="0"/>
              </a:rPr>
            </a:br>
            <a:r>
              <a:rPr lang="en-US" altLang="zh-CN" dirty="0">
                <a:latin typeface="Times New Roman" panose="02020603050405020304" pitchFamily="18" charset="0"/>
              </a:rPr>
              <a:t>added functionality</a:t>
            </a:r>
            <a:endParaRPr lang="en-US" altLang="zh-CN" dirty="0">
              <a:latin typeface="Times New Roman" panose="02020603050405020304" pitchFamily="18" charset="0"/>
            </a:endParaRPr>
          </a:p>
          <a:p>
            <a:r>
              <a:rPr lang="en-US" altLang="zh-CN" dirty="0">
                <a:latin typeface="Times New Roman" panose="02020603050405020304" pitchFamily="18" charset="0"/>
              </a:rPr>
              <a:t>Does not run OS X applications natively</a:t>
            </a:r>
            <a:endParaRPr lang="en-US" altLang="zh-CN" dirty="0">
              <a:latin typeface="Times New Roman" panose="02020603050405020304" pitchFamily="18" charset="0"/>
            </a:endParaRPr>
          </a:p>
          <a:p>
            <a:pPr lvl="1"/>
            <a:r>
              <a:rPr lang="en-US" altLang="zh-CN" sz="2800" dirty="0"/>
              <a:t>runs on different CPU architecture </a:t>
            </a:r>
            <a:br>
              <a:rPr lang="en-US" altLang="zh-CN" sz="2800" dirty="0"/>
            </a:br>
            <a:r>
              <a:rPr lang="en-US" altLang="zh-CN" sz="2800" dirty="0"/>
              <a:t>(ARM vs. Intel)</a:t>
            </a:r>
            <a:endParaRPr lang="en-US" altLang="zh-CN" sz="2800" dirty="0"/>
          </a:p>
          <a:p>
            <a:r>
              <a:rPr lang="en-US" altLang="zh-CN" b="1" dirty="0">
                <a:solidFill>
                  <a:srgbClr val="0000FF"/>
                </a:solidFill>
                <a:latin typeface="Times New Roman" panose="02020603050405020304" pitchFamily="18" charset="0"/>
              </a:rPr>
              <a:t>Cocoa Touch, </a:t>
            </a:r>
            <a:r>
              <a:rPr lang="en-US" altLang="zh-CN" dirty="0">
                <a:latin typeface="Times New Roman" panose="02020603050405020304" pitchFamily="18" charset="0"/>
              </a:rPr>
              <a:t>Objective-C API for developing apps run on iOS devices.</a:t>
            </a:r>
            <a:endParaRPr lang="en-US" altLang="zh-CN" dirty="0">
              <a:latin typeface="Times New Roman" panose="02020603050405020304" pitchFamily="18" charset="0"/>
            </a:endParaRPr>
          </a:p>
          <a:p>
            <a:r>
              <a:rPr lang="en-US" altLang="zh-CN" b="1" dirty="0">
                <a:solidFill>
                  <a:srgbClr val="0000FF"/>
                </a:solidFill>
                <a:latin typeface="Times New Roman" panose="02020603050405020304" pitchFamily="18" charset="0"/>
              </a:rPr>
              <a:t>Media services </a:t>
            </a:r>
            <a:r>
              <a:rPr lang="en-US" altLang="zh-CN" dirty="0">
                <a:solidFill>
                  <a:srgbClr val="0000FF"/>
                </a:solidFill>
                <a:latin typeface="Times New Roman" panose="02020603050405020304" pitchFamily="18" charset="0"/>
              </a:rPr>
              <a:t>layer</a:t>
            </a:r>
            <a:r>
              <a:rPr lang="en-US" altLang="zh-CN" dirty="0">
                <a:latin typeface="Times New Roman" panose="02020603050405020304" pitchFamily="18" charset="0"/>
              </a:rPr>
              <a:t> for graphics, audio, video</a:t>
            </a:r>
            <a:endParaRPr lang="en-US" altLang="zh-CN" dirty="0">
              <a:latin typeface="Times New Roman" panose="02020603050405020304" pitchFamily="18" charset="0"/>
            </a:endParaRPr>
          </a:p>
          <a:p>
            <a:r>
              <a:rPr lang="en-US" altLang="zh-CN" b="1" dirty="0">
                <a:solidFill>
                  <a:srgbClr val="0000FF"/>
                </a:solidFill>
                <a:latin typeface="Times New Roman" panose="02020603050405020304" pitchFamily="18" charset="0"/>
              </a:rPr>
              <a:t>Core services </a:t>
            </a:r>
            <a:r>
              <a:rPr lang="en-US" altLang="zh-CN" dirty="0">
                <a:latin typeface="Times New Roman" panose="02020603050405020304" pitchFamily="18" charset="0"/>
              </a:rPr>
              <a:t>provides a variety of features, and support for cloud computing and databases.</a:t>
            </a:r>
            <a:endParaRPr lang="en-US" altLang="zh-CN" dirty="0">
              <a:latin typeface="Times New Roman" panose="02020603050405020304" pitchFamily="18" charset="0"/>
            </a:endParaRPr>
          </a:p>
          <a:p>
            <a:r>
              <a:rPr lang="en-US" altLang="zh-CN" dirty="0">
                <a:solidFill>
                  <a:srgbClr val="0000FF"/>
                </a:solidFill>
                <a:latin typeface="Times New Roman" panose="02020603050405020304" pitchFamily="18" charset="0"/>
              </a:rPr>
              <a:t>Core operating system</a:t>
            </a:r>
            <a:r>
              <a:rPr lang="en-US" altLang="zh-CN" dirty="0">
                <a:latin typeface="Times New Roman" panose="02020603050405020304" pitchFamily="18" charset="0"/>
              </a:rPr>
              <a:t>, based on Mac OS X kernel</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3" name="图片 2"/>
          <p:cNvPicPr>
            <a:picLocks noChangeAspect="1"/>
          </p:cNvPicPr>
          <p:nvPr/>
        </p:nvPicPr>
        <p:blipFill>
          <a:blip r:embed="rId1"/>
          <a:stretch>
            <a:fillRect/>
          </a:stretch>
        </p:blipFill>
        <p:spPr>
          <a:xfrm>
            <a:off x="9876420" y="1043735"/>
            <a:ext cx="2070230" cy="218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Effect transition="in" filter="wipe(left)">
                                      <p:cBhvr>
                                        <p:cTn id="7" dur="500"/>
                                        <p:tgtEl>
                                          <p:spTgt spid="4915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155">
                                            <p:txEl>
                                              <p:pRg st="2" end="2"/>
                                            </p:txEl>
                                          </p:spTgt>
                                        </p:tgtEl>
                                        <p:attrNameLst>
                                          <p:attrName>style.visibility</p:attrName>
                                        </p:attrNameLst>
                                      </p:cBhvr>
                                      <p:to>
                                        <p:strVal val="visible"/>
                                      </p:to>
                                    </p:set>
                                    <p:animEffect transition="in" filter="wipe(left)">
                                      <p:cBhvr>
                                        <p:cTn id="10" dur="500"/>
                                        <p:tgtEl>
                                          <p:spTgt spid="4915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155">
                                            <p:txEl>
                                              <p:pRg st="3" end="3"/>
                                            </p:txEl>
                                          </p:spTgt>
                                        </p:tgtEl>
                                        <p:attrNameLst>
                                          <p:attrName>style.visibility</p:attrName>
                                        </p:attrNameLst>
                                      </p:cBhvr>
                                      <p:to>
                                        <p:strVal val="visible"/>
                                      </p:to>
                                    </p:set>
                                    <p:animEffect transition="in" filter="wipe(left)">
                                      <p:cBhvr>
                                        <p:cTn id="22" dur="500"/>
                                        <p:tgtEl>
                                          <p:spTgt spid="49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155">
                                            <p:txEl>
                                              <p:pRg st="4" end="4"/>
                                            </p:txEl>
                                          </p:spTgt>
                                        </p:tgtEl>
                                        <p:attrNameLst>
                                          <p:attrName>style.visibility</p:attrName>
                                        </p:attrNameLst>
                                      </p:cBhvr>
                                      <p:to>
                                        <p:strVal val="visible"/>
                                      </p:to>
                                    </p:set>
                                    <p:animEffect transition="in" filter="wipe(left)">
                                      <p:cBhvr>
                                        <p:cTn id="27" dur="500"/>
                                        <p:tgtEl>
                                          <p:spTgt spid="49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155">
                                            <p:txEl>
                                              <p:pRg st="5" end="5"/>
                                            </p:txEl>
                                          </p:spTgt>
                                        </p:tgtEl>
                                        <p:attrNameLst>
                                          <p:attrName>style.visibility</p:attrName>
                                        </p:attrNameLst>
                                      </p:cBhvr>
                                      <p:to>
                                        <p:strVal val="visible"/>
                                      </p:to>
                                    </p:set>
                                    <p:animEffect transition="in" filter="wipe(left)">
                                      <p:cBhvr>
                                        <p:cTn id="32" dur="500"/>
                                        <p:tgtEl>
                                          <p:spTgt spid="491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155">
                                            <p:txEl>
                                              <p:pRg st="6" end="6"/>
                                            </p:txEl>
                                          </p:spTgt>
                                        </p:tgtEl>
                                        <p:attrNameLst>
                                          <p:attrName>style.visibility</p:attrName>
                                        </p:attrNameLst>
                                      </p:cBhvr>
                                      <p:to>
                                        <p:strVal val="visible"/>
                                      </p:to>
                                    </p:set>
                                    <p:animEffect transition="in" filter="wipe(left)">
                                      <p:cBhvr>
                                        <p:cTn id="37" dur="500"/>
                                        <p:tgtEl>
                                          <p:spTgt spid="49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solidFill>
            <a:srgbClr val="002060"/>
          </a:solidFill>
        </p:spPr>
        <p:txBody>
          <a:bodyPr/>
          <a:lstStyle/>
          <a:p>
            <a:pPr eaLnBrk="1" hangingPunct="1"/>
            <a:r>
              <a:rPr lang="en-US" altLang="zh-CN" dirty="0"/>
              <a:t>Android</a:t>
            </a:r>
            <a:endParaRPr lang="en-US" altLang="zh-CN" dirty="0"/>
          </a:p>
        </p:txBody>
      </p:sp>
      <p:sp>
        <p:nvSpPr>
          <p:cNvPr id="50179" name="Rectangle 3"/>
          <p:cNvSpPr>
            <a:spLocks noGrp="1" noChangeArrowheads="1"/>
          </p:cNvSpPr>
          <p:nvPr>
            <p:ph idx="1"/>
          </p:nvPr>
        </p:nvSpPr>
        <p:spPr/>
        <p:txBody>
          <a:bodyPr>
            <a:normAutofit/>
          </a:bodyPr>
          <a:lstStyle/>
          <a:p>
            <a:r>
              <a:rPr lang="en-US" altLang="zh-CN" sz="2400" dirty="0"/>
              <a:t>Developed by </a:t>
            </a:r>
            <a:r>
              <a:rPr lang="en-US" altLang="zh-CN" sz="2400" dirty="0">
                <a:solidFill>
                  <a:srgbClr val="0000FF"/>
                </a:solidFill>
              </a:rPr>
              <a:t>Open Handset Alliance </a:t>
            </a:r>
            <a:r>
              <a:rPr lang="en-US" altLang="zh-CN" sz="2400" dirty="0"/>
              <a:t>(</a:t>
            </a:r>
            <a:r>
              <a:rPr lang="zh-CN" altLang="en-US" sz="2400" dirty="0"/>
              <a:t>开放手机联盟</a:t>
            </a:r>
            <a:r>
              <a:rPr lang="en-US" altLang="zh-CN" sz="2400" dirty="0"/>
              <a:t>,  mostly Google), Open Source</a:t>
            </a:r>
            <a:endParaRPr lang="en-US" altLang="zh-CN" sz="2400" dirty="0"/>
          </a:p>
          <a:p>
            <a:r>
              <a:rPr lang="en-US" altLang="zh-CN" sz="2400" dirty="0"/>
              <a:t>Similar to iOS, a </a:t>
            </a:r>
            <a:r>
              <a:rPr lang="en-US" altLang="zh-CN" sz="2400" dirty="0">
                <a:solidFill>
                  <a:srgbClr val="0000FF"/>
                </a:solidFill>
              </a:rPr>
              <a:t>layered</a:t>
            </a:r>
            <a:r>
              <a:rPr lang="en-US" altLang="zh-CN" sz="2400" dirty="0"/>
              <a:t> stack of software, </a:t>
            </a:r>
            <a:br>
              <a:rPr lang="en-US" altLang="zh-CN" sz="2400" dirty="0"/>
            </a:br>
            <a:r>
              <a:rPr lang="en-US" altLang="zh-CN" sz="2400" dirty="0"/>
              <a:t>provides a rich set of frameworks for developing mobile apps. </a:t>
            </a:r>
            <a:endParaRPr lang="en-US" altLang="zh-CN" sz="2400" dirty="0"/>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4995" y="2503911"/>
            <a:ext cx="4841225" cy="406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标注 1"/>
          <p:cNvSpPr/>
          <p:nvPr/>
        </p:nvSpPr>
        <p:spPr bwMode="auto">
          <a:xfrm>
            <a:off x="8256240" y="5454225"/>
            <a:ext cx="3690412" cy="1124145"/>
          </a:xfrm>
          <a:prstGeom prst="wedgeRectCallout">
            <a:avLst>
              <a:gd name="adj1" fmla="val -59483"/>
              <a:gd name="adj2" fmla="val 30178"/>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2000" b="1" dirty="0"/>
              <a:t>Modified</a:t>
            </a:r>
            <a:endParaRPr lang="en-US" altLang="zh-CN" sz="2000" b="1" dirty="0"/>
          </a:p>
          <a:p>
            <a:r>
              <a:rPr lang="en-US" altLang="zh-CN" sz="2000" b="1" dirty="0"/>
              <a:t>Process, memory, device-driver, </a:t>
            </a:r>
            <a:endParaRPr lang="en-US" altLang="zh-CN" sz="2000" b="1" dirty="0"/>
          </a:p>
          <a:p>
            <a:r>
              <a:rPr lang="en-US" altLang="zh-CN" sz="2000" b="1" dirty="0"/>
              <a:t>power management</a:t>
            </a:r>
            <a:endParaRPr lang="zh-CN" altLang="en-US" sz="2000" b="1" dirty="0"/>
          </a:p>
        </p:txBody>
      </p:sp>
      <p:sp>
        <p:nvSpPr>
          <p:cNvPr id="7" name="矩形标注 6"/>
          <p:cNvSpPr/>
          <p:nvPr/>
        </p:nvSpPr>
        <p:spPr bwMode="auto">
          <a:xfrm>
            <a:off x="8256241" y="3944940"/>
            <a:ext cx="2268000" cy="989090"/>
          </a:xfrm>
          <a:prstGeom prst="wedgeRectCallout">
            <a:avLst>
              <a:gd name="adj1" fmla="val -66655"/>
              <a:gd name="adj2" fmla="val -1343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2000" b="1" dirty="0"/>
              <a:t>Android APIs</a:t>
            </a:r>
            <a:endParaRPr lang="en-US" altLang="zh-CN" sz="2000" b="1" dirty="0"/>
          </a:p>
          <a:p>
            <a:r>
              <a:rPr lang="en-US" altLang="zh-CN" sz="2000" b="1" dirty="0"/>
              <a:t>&amp;</a:t>
            </a:r>
            <a:endParaRPr lang="en-US" altLang="zh-CN" sz="2000" b="1" dirty="0"/>
          </a:p>
          <a:p>
            <a:r>
              <a:rPr lang="en-US" altLang="zh-CN" sz="2000" b="1" dirty="0" err="1"/>
              <a:t>Dalvik</a:t>
            </a:r>
            <a:r>
              <a:rPr lang="en-US" altLang="zh-CN" sz="2000" b="1" dirty="0"/>
              <a:t> VM</a:t>
            </a:r>
            <a:endParaRPr lang="zh-CN" altLang="en-US" sz="2000" b="1" dirty="0"/>
          </a:p>
        </p:txBody>
      </p:sp>
      <p:sp>
        <p:nvSpPr>
          <p:cNvPr id="8" name="矩形标注 7"/>
          <p:cNvSpPr/>
          <p:nvPr/>
        </p:nvSpPr>
        <p:spPr bwMode="auto">
          <a:xfrm>
            <a:off x="425370" y="3836347"/>
            <a:ext cx="2501980" cy="2276745"/>
          </a:xfrm>
          <a:prstGeom prst="wedgeRectCallout">
            <a:avLst>
              <a:gd name="adj1" fmla="val 68530"/>
              <a:gd name="adj2" fmla="val -3254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2000" b="1" dirty="0"/>
              <a:t>Android Libs:</a:t>
            </a:r>
            <a:endParaRPr lang="en-US" altLang="zh-CN" sz="2000" b="1" dirty="0"/>
          </a:p>
          <a:p>
            <a:r>
              <a:rPr lang="en-US" altLang="zh-CN" sz="2000" b="1" dirty="0"/>
              <a:t>database;</a:t>
            </a:r>
            <a:endParaRPr lang="en-US" altLang="zh-CN" sz="2000" b="1" dirty="0"/>
          </a:p>
          <a:p>
            <a:r>
              <a:rPr lang="en-US" altLang="zh-CN" sz="2000" b="1" dirty="0"/>
              <a:t>web browser;</a:t>
            </a:r>
            <a:endParaRPr lang="en-US" altLang="zh-CN" sz="2000" b="1" dirty="0"/>
          </a:p>
          <a:p>
            <a:r>
              <a:rPr lang="en-US" altLang="zh-CN" sz="2000" b="1" dirty="0"/>
              <a:t>multimedia;</a:t>
            </a:r>
            <a:endParaRPr lang="en-US" altLang="zh-CN" sz="2000" b="1" dirty="0"/>
          </a:p>
          <a:p>
            <a:r>
              <a:rPr lang="en-US" altLang="zh-CN" sz="2000" b="1" dirty="0" err="1"/>
              <a:t>libc</a:t>
            </a:r>
            <a:r>
              <a:rPr lang="en-US" altLang="zh-CN" sz="2000" b="1" dirty="0"/>
              <a:t>, smaller, for the slower CPUs </a:t>
            </a:r>
            <a:endParaRPr lang="en-US" altLang="zh-CN" sz="2000" b="1" dirty="0"/>
          </a:p>
          <a:p>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Effect transition="in" filter="wipe(left)">
                                      <p:cBhvr>
                                        <p:cTn id="7" dur="500"/>
                                        <p:tgtEl>
                                          <p:spTgt spid="50179">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wipe(left)">
                                      <p:cBhvr>
                                        <p:cTn id="11" dur="500"/>
                                        <p:tgtEl>
                                          <p:spTgt spid="71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2"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solidFill>
            <a:srgbClr val="002060"/>
          </a:solidFill>
        </p:spPr>
        <p:txBody>
          <a:bodyPr/>
          <a:lstStyle/>
          <a:p>
            <a:pPr eaLnBrk="1" hangingPunct="1"/>
            <a:r>
              <a:rPr lang="en-US" altLang="zh-CN" dirty="0"/>
              <a:t>Android</a:t>
            </a:r>
            <a:endParaRPr lang="en-US" altLang="zh-CN" dirty="0"/>
          </a:p>
        </p:txBody>
      </p:sp>
      <p:sp>
        <p:nvSpPr>
          <p:cNvPr id="5" name="灯片编号占位符 4"/>
          <p:cNvSpPr>
            <a:spLocks noGrp="1"/>
          </p:cNvSpPr>
          <p:nvPr>
            <p:ph type="sldNum" sz="quarter" idx="10"/>
          </p:nvPr>
        </p:nvSpPr>
        <p:spPr/>
        <p:txBody>
          <a:bodyPr/>
          <a:lstStyle/>
          <a:p>
            <a:fld id="{8CDF8177-B492-4B3A-BE83-F6A6FE842A03}" type="slidenum">
              <a:rPr lang="en-US" altLang="zh-CN" smtClean="0"/>
            </a:fld>
            <a:endParaRPr lang="en-US" altLang="zh-CN"/>
          </a:p>
        </p:txBody>
      </p:sp>
      <p:sp>
        <p:nvSpPr>
          <p:cNvPr id="50179" name="Rectangle 3"/>
          <p:cNvSpPr>
            <a:spLocks noGrp="1" noChangeArrowheads="1"/>
          </p:cNvSpPr>
          <p:nvPr>
            <p:ph sz="half" idx="1"/>
          </p:nvPr>
        </p:nvSpPr>
        <p:spPr/>
        <p:txBody>
          <a:bodyPr>
            <a:normAutofit/>
          </a:bodyPr>
          <a:lstStyle/>
          <a:p>
            <a:pPr>
              <a:spcBef>
                <a:spcPts val="0"/>
              </a:spcBef>
            </a:pPr>
            <a:r>
              <a:rPr lang="en-US" altLang="zh-CN" dirty="0">
                <a:latin typeface="Times New Roman" panose="02020603050405020304" pitchFamily="18" charset="0"/>
              </a:rPr>
              <a:t>Based on </a:t>
            </a:r>
            <a:r>
              <a:rPr lang="en-US" altLang="zh-CN" dirty="0">
                <a:solidFill>
                  <a:srgbClr val="0000FF"/>
                </a:solidFill>
                <a:latin typeface="Times New Roman" panose="02020603050405020304" pitchFamily="18" charset="0"/>
              </a:rPr>
              <a:t>Linux kernel </a:t>
            </a:r>
            <a:r>
              <a:rPr lang="en-US" altLang="zh-CN" dirty="0">
                <a:latin typeface="Times New Roman" panose="02020603050405020304" pitchFamily="18" charset="0"/>
              </a:rPr>
              <a:t>but modified</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Provides process, memory, device-driver management</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Adds power management </a:t>
            </a:r>
            <a:endParaRPr lang="en-US" altLang="zh-CN" dirty="0">
              <a:latin typeface="Times New Roman" panose="02020603050405020304" pitchFamily="18" charset="0"/>
            </a:endParaRPr>
          </a:p>
          <a:p>
            <a:pPr>
              <a:spcBef>
                <a:spcPts val="0"/>
              </a:spcBef>
            </a:pPr>
            <a:r>
              <a:rPr lang="en-US" altLang="zh-CN" dirty="0">
                <a:solidFill>
                  <a:srgbClr val="0000FF"/>
                </a:solidFill>
                <a:latin typeface="Times New Roman" panose="02020603050405020304" pitchFamily="18" charset="0"/>
              </a:rPr>
              <a:t>Runtime environment, </a:t>
            </a:r>
            <a:r>
              <a:rPr lang="en-US" altLang="zh-CN" dirty="0">
                <a:latin typeface="Times New Roman" panose="02020603050405020304" pitchFamily="18" charset="0"/>
              </a:rPr>
              <a:t>includes core set of libraries and </a:t>
            </a:r>
            <a:r>
              <a:rPr lang="en-US" altLang="zh-CN" dirty="0" err="1">
                <a:latin typeface="Times New Roman" panose="02020603050405020304" pitchFamily="18" charset="0"/>
              </a:rPr>
              <a:t>Dalvik</a:t>
            </a:r>
            <a:r>
              <a:rPr lang="en-US" altLang="zh-CN" dirty="0">
                <a:latin typeface="Times New Roman" panose="02020603050405020304" pitchFamily="18" charset="0"/>
              </a:rPr>
              <a:t> virtual machine</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Apps developed in Java plus Android API</a:t>
            </a:r>
            <a:endParaRPr lang="en-US" altLang="zh-CN" dirty="0">
              <a:latin typeface="Times New Roman" panose="02020603050405020304" pitchFamily="18" charset="0"/>
            </a:endParaRPr>
          </a:p>
          <a:p>
            <a:pPr lvl="2">
              <a:spcBef>
                <a:spcPts val="0"/>
              </a:spcBef>
            </a:pPr>
            <a:r>
              <a:rPr lang="en-US" altLang="zh-CN" sz="2200" dirty="0">
                <a:latin typeface="Times New Roman" panose="02020603050405020304" pitchFamily="18" charset="0"/>
              </a:rPr>
              <a:t>Java class files are compiled to Java bytecode, then translated to executable files, runs in Dalvik VM.</a:t>
            </a:r>
            <a:endParaRPr lang="en-US" altLang="zh-CN" sz="2200" dirty="0">
              <a:latin typeface="Times New Roman" panose="02020603050405020304" pitchFamily="18" charset="0"/>
            </a:endParaRPr>
          </a:p>
        </p:txBody>
      </p:sp>
      <p:sp>
        <p:nvSpPr>
          <p:cNvPr id="2" name="内容占位符 1"/>
          <p:cNvSpPr>
            <a:spLocks noGrp="1"/>
          </p:cNvSpPr>
          <p:nvPr>
            <p:ph sz="half" idx="2"/>
          </p:nvPr>
        </p:nvSpPr>
        <p:spPr/>
        <p:txBody>
          <a:bodyPr/>
          <a:lstStyle/>
          <a:p>
            <a:pPr lvl="2">
              <a:spcBef>
                <a:spcPts val="0"/>
              </a:spcBef>
            </a:pPr>
            <a:r>
              <a:rPr lang="en-US" altLang="zh-CN" sz="2200" dirty="0">
                <a:latin typeface="Times New Roman" panose="02020603050405020304" pitchFamily="18" charset="0"/>
              </a:rPr>
              <a:t>The Dalvik VM, designed for Android, is optimized for mobile devices with limited memory and CPU processing capabilities.</a:t>
            </a:r>
            <a:endParaRPr lang="en-US" altLang="zh-CN" sz="2200" dirty="0">
              <a:latin typeface="Times New Roman" panose="02020603050405020304" pitchFamily="18" charset="0"/>
            </a:endParaRPr>
          </a:p>
          <a:p>
            <a:pPr>
              <a:spcBef>
                <a:spcPts val="0"/>
              </a:spcBef>
            </a:pPr>
            <a:r>
              <a:rPr lang="en-US" altLang="zh-CN" dirty="0">
                <a:solidFill>
                  <a:srgbClr val="0000FF"/>
                </a:solidFill>
                <a:latin typeface="Times New Roman" panose="02020603050405020304" pitchFamily="18" charset="0"/>
              </a:rPr>
              <a:t>Libraries,</a:t>
            </a:r>
            <a:r>
              <a:rPr lang="en-US" altLang="zh-CN" dirty="0">
                <a:latin typeface="Times New Roman" panose="02020603050405020304" pitchFamily="18" charset="0"/>
              </a:rPr>
              <a:t> include:</a:t>
            </a:r>
            <a:endParaRPr lang="en-US" altLang="zh-CN" dirty="0">
              <a:latin typeface="Times New Roman" panose="02020603050405020304" pitchFamily="18" charset="0"/>
            </a:endParaRPr>
          </a:p>
          <a:p>
            <a:pPr lvl="1">
              <a:spcBef>
                <a:spcPts val="0"/>
              </a:spcBef>
            </a:pPr>
            <a:r>
              <a:rPr lang="en-US" altLang="zh-CN" dirty="0" err="1">
                <a:latin typeface="Times New Roman" panose="02020603050405020304" pitchFamily="18" charset="0"/>
              </a:rPr>
              <a:t>webkit</a:t>
            </a:r>
            <a:r>
              <a:rPr lang="en-US" altLang="zh-CN" dirty="0">
                <a:latin typeface="Times New Roman" panose="02020603050405020304" pitchFamily="18" charset="0"/>
              </a:rPr>
              <a:t>, frameworks for web browser </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SQLite, database</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multimedia</a:t>
            </a:r>
            <a:endParaRPr lang="en-US" altLang="zh-CN" dirty="0">
              <a:latin typeface="Times New Roman" panose="02020603050405020304" pitchFamily="18" charset="0"/>
            </a:endParaRPr>
          </a:p>
          <a:p>
            <a:pPr lvl="1">
              <a:spcBef>
                <a:spcPts val="0"/>
              </a:spcBef>
            </a:pPr>
            <a:r>
              <a:rPr lang="en-US" altLang="zh-CN" dirty="0" err="1">
                <a:latin typeface="Times New Roman" panose="02020603050405020304" pitchFamily="18" charset="0"/>
              </a:rPr>
              <a:t>libc</a:t>
            </a:r>
            <a:r>
              <a:rPr lang="en-US" altLang="zh-CN" dirty="0">
                <a:latin typeface="Times New Roman" panose="02020603050405020304" pitchFamily="18" charset="0"/>
              </a:rPr>
              <a:t>, similar to the standard C library, but much smaller, designed for the slower CPUs that characterize mobile devices.</a:t>
            </a:r>
            <a:endParaRPr lang="en-US" altLang="zh-CN" dirty="0">
              <a:latin typeface="Times New Roman" panose="02020603050405020304" pitchFamily="18" charset="0"/>
            </a:endParaRPr>
          </a:p>
          <a:p>
            <a:endParaRPr lang="zh-CN" altLang="en-US" dirty="0"/>
          </a:p>
        </p:txBody>
      </p:sp>
      <p:sp>
        <p:nvSpPr>
          <p:cNvPr id="7" name="云形 6">
            <a:hlinkClick r:id="rId1" action="ppaction://hlinksldjump"/>
          </p:cNvPr>
          <p:cNvSpPr/>
          <p:nvPr/>
        </p:nvSpPr>
        <p:spPr bwMode="auto">
          <a:xfrm>
            <a:off x="6240648" y="5994365"/>
            <a:ext cx="5300957" cy="72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lstStyle/>
          <a:p>
            <a:pPr>
              <a:buClr>
                <a:srgbClr val="0000FF"/>
              </a:buClr>
              <a:buSzPct val="80000"/>
            </a:pPr>
            <a:r>
              <a:rPr lang="en-US" altLang="zh-CN" sz="2000" b="1" dirty="0">
                <a:solidFill>
                  <a:srgbClr val="0000FF"/>
                </a:solidFill>
              </a:rPr>
              <a:t>A3: other types OS structure</a:t>
            </a:r>
            <a:r>
              <a:rPr lang="zh-CN" altLang="en-US" sz="2000" b="1" dirty="0">
                <a:solidFill>
                  <a:srgbClr val="0000FF"/>
                </a:solidFill>
              </a:rPr>
              <a:t>？</a:t>
            </a:r>
            <a:endParaRPr lang="zh-CN" altLang="en-US" sz="2000" b="1" dirty="0">
              <a:solidFill>
                <a:srgbClr val="0000FF"/>
              </a:solidFill>
              <a:ea typeface="黑体" panose="02010609060101010101" pitchFamily="2" charset="-122"/>
            </a:endParaRPr>
          </a:p>
        </p:txBody>
      </p:sp>
      <p:sp>
        <p:nvSpPr>
          <p:cNvPr id="3"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ou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en-US" altLang="zh-CN" dirty="0"/>
              <a:t>2.8  Virtual Machines (VM)</a:t>
            </a:r>
            <a:endParaRPr lang="en-US" altLang="zh-CN" dirty="0"/>
          </a:p>
        </p:txBody>
      </p:sp>
      <p:sp>
        <p:nvSpPr>
          <p:cNvPr id="362499" name="Rectangle 3"/>
          <p:cNvSpPr>
            <a:spLocks noGrp="1" noChangeArrowheads="1"/>
          </p:cNvSpPr>
          <p:nvPr>
            <p:ph idx="1"/>
          </p:nvPr>
        </p:nvSpPr>
        <p:spPr/>
        <p:txBody>
          <a:bodyPr>
            <a:normAutofit/>
          </a:bodyPr>
          <a:lstStyle/>
          <a:p>
            <a:pPr>
              <a:spcBef>
                <a:spcPts val="0"/>
              </a:spcBef>
            </a:pPr>
            <a:r>
              <a:rPr lang="en-US" altLang="zh-CN" dirty="0">
                <a:latin typeface="Times New Roman" panose="02020603050405020304" pitchFamily="18" charset="0"/>
              </a:rPr>
              <a:t>The operating system creates the illusion of multiple processes, each executing on its own processor with its own (virtual) memory.</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By CPU scheduling</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By virtual memory</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The resources of the physical computer are shared to create the virtual machines.</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A </a:t>
            </a:r>
            <a:r>
              <a:rPr lang="en-US" altLang="zh-CN" i="1" dirty="0">
                <a:solidFill>
                  <a:srgbClr val="0000FF"/>
                </a:solidFill>
                <a:latin typeface="Times New Roman" panose="02020603050405020304" pitchFamily="18" charset="0"/>
              </a:rPr>
              <a:t>virtual machine</a:t>
            </a:r>
            <a:r>
              <a:rPr lang="en-US" altLang="zh-CN" dirty="0">
                <a:latin typeface="Times New Roman" panose="02020603050405020304" pitchFamily="18" charset="0"/>
              </a:rPr>
              <a:t> takes the layered approach to its logical conclusion.  </a:t>
            </a:r>
            <a:br>
              <a:rPr lang="en-US" altLang="zh-CN" dirty="0">
                <a:latin typeface="Times New Roman" panose="02020603050405020304" pitchFamily="18" charset="0"/>
              </a:rPr>
            </a:br>
            <a:r>
              <a:rPr lang="en-US" altLang="zh-CN" dirty="0">
                <a:latin typeface="Times New Roman" panose="02020603050405020304" pitchFamily="18" charset="0"/>
              </a:rPr>
              <a:t>It treats hardware and the operating system kernel as though they were all hardware.</a:t>
            </a:r>
            <a:endParaRPr lang="en-US" altLang="zh-CN" dirty="0">
              <a:latin typeface="Times New Roman" panose="02020603050405020304" pitchFamily="18" charset="0"/>
            </a:endParaRPr>
          </a:p>
          <a:p>
            <a:pPr>
              <a:spcBef>
                <a:spcPts val="0"/>
              </a:spcBef>
            </a:pPr>
            <a:r>
              <a:rPr lang="en-US" altLang="zh-CN" dirty="0">
                <a:latin typeface="Times New Roman" panose="02020603050405020304" pitchFamily="18" charset="0"/>
              </a:rPr>
              <a:t>A virtual machine provides an interface </a:t>
            </a:r>
            <a:r>
              <a:rPr lang="en-US" altLang="zh-CN" i="1" dirty="0">
                <a:solidFill>
                  <a:srgbClr val="0000FF"/>
                </a:solidFill>
                <a:latin typeface="Times New Roman" panose="02020603050405020304" pitchFamily="18" charset="0"/>
              </a:rPr>
              <a:t>identical</a:t>
            </a:r>
            <a:r>
              <a:rPr lang="en-US" altLang="zh-CN" dirty="0">
                <a:solidFill>
                  <a:srgbClr val="0000FF"/>
                </a:solidFill>
                <a:latin typeface="Times New Roman" panose="02020603050405020304" pitchFamily="18" charset="0"/>
              </a:rPr>
              <a:t> </a:t>
            </a:r>
            <a:r>
              <a:rPr lang="en-US" altLang="zh-CN" dirty="0">
                <a:latin typeface="Times New Roman" panose="02020603050405020304" pitchFamily="18" charset="0"/>
              </a:rPr>
              <a:t>to the underlying bare hardware.</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wipe(left)">
                                      <p:cBhvr>
                                        <p:cTn id="7" dur="500"/>
                                        <p:tgtEl>
                                          <p:spTgt spid="36249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2499">
                                            <p:txEl>
                                              <p:pRg st="1" end="1"/>
                                            </p:txEl>
                                          </p:spTgt>
                                        </p:tgtEl>
                                        <p:attrNameLst>
                                          <p:attrName>style.visibility</p:attrName>
                                        </p:attrNameLst>
                                      </p:cBhvr>
                                      <p:to>
                                        <p:strVal val="visible"/>
                                      </p:to>
                                    </p:set>
                                    <p:animEffect transition="in" filter="wipe(left)">
                                      <p:cBhvr>
                                        <p:cTn id="10" dur="500"/>
                                        <p:tgtEl>
                                          <p:spTgt spid="36249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2499">
                                            <p:txEl>
                                              <p:pRg st="2" end="2"/>
                                            </p:txEl>
                                          </p:spTgt>
                                        </p:tgtEl>
                                        <p:attrNameLst>
                                          <p:attrName>style.visibility</p:attrName>
                                        </p:attrNameLst>
                                      </p:cBhvr>
                                      <p:to>
                                        <p:strVal val="visible"/>
                                      </p:to>
                                    </p:set>
                                    <p:animEffect transition="in" filter="wipe(left)">
                                      <p:cBhvr>
                                        <p:cTn id="13" dur="500"/>
                                        <p:tgtEl>
                                          <p:spTgt spid="3624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2499">
                                            <p:txEl>
                                              <p:pRg st="3" end="3"/>
                                            </p:txEl>
                                          </p:spTgt>
                                        </p:tgtEl>
                                        <p:attrNameLst>
                                          <p:attrName>style.visibility</p:attrName>
                                        </p:attrNameLst>
                                      </p:cBhvr>
                                      <p:to>
                                        <p:strVal val="visible"/>
                                      </p:to>
                                    </p:set>
                                    <p:animEffect transition="in" filter="wipe(left)">
                                      <p:cBhvr>
                                        <p:cTn id="18" dur="500"/>
                                        <p:tgtEl>
                                          <p:spTgt spid="3624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animEffect transition="in" filter="wipe(left)">
                                      <p:cBhvr>
                                        <p:cTn id="23" dur="500"/>
                                        <p:tgtEl>
                                          <p:spTgt spid="3624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2499">
                                            <p:txEl>
                                              <p:pRg st="5" end="5"/>
                                            </p:txEl>
                                          </p:spTgt>
                                        </p:tgtEl>
                                        <p:attrNameLst>
                                          <p:attrName>style.visibility</p:attrName>
                                        </p:attrNameLst>
                                      </p:cBhvr>
                                      <p:to>
                                        <p:strVal val="visible"/>
                                      </p:to>
                                    </p:set>
                                    <p:animEffect transition="in" filter="wipe(left)">
                                      <p:cBhvr>
                                        <p:cTn id="28" dur="500"/>
                                        <p:tgtEl>
                                          <p:spTgt spid="3624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altLang="zh-CN" dirty="0"/>
              <a:t>Virtual Machines (VM)</a:t>
            </a:r>
            <a:endParaRPr lang="en-US" altLang="zh-CN" dirty="0"/>
          </a:p>
        </p:txBody>
      </p:sp>
      <p:sp>
        <p:nvSpPr>
          <p:cNvPr id="364547" name="Rectangle 3"/>
          <p:cNvSpPr>
            <a:spLocks noGrp="1" noChangeArrowheads="1"/>
          </p:cNvSpPr>
          <p:nvPr>
            <p:ph idx="1"/>
          </p:nvPr>
        </p:nvSpPr>
        <p:spPr/>
        <p:txBody>
          <a:bodyPr>
            <a:normAutofit/>
          </a:bodyPr>
          <a:lstStyle/>
          <a:p>
            <a:pPr>
              <a:spcBef>
                <a:spcPts val="300"/>
              </a:spcBef>
            </a:pPr>
            <a:r>
              <a:rPr lang="en-US" altLang="zh-CN" dirty="0">
                <a:solidFill>
                  <a:srgbClr val="0000FF"/>
                </a:solidFill>
                <a:latin typeface="Times New Roman" panose="02020603050405020304" pitchFamily="18" charset="0"/>
              </a:rPr>
              <a:t>Virtualization</a:t>
            </a:r>
            <a:r>
              <a:rPr lang="en-US" altLang="zh-CN" dirty="0">
                <a:latin typeface="Times New Roman" panose="02020603050405020304" pitchFamily="18" charset="0"/>
              </a:rPr>
              <a:t> is a technology that allows operating systems to run as applications within other operating systems.</a:t>
            </a:r>
            <a:endParaRPr lang="en-US" altLang="zh-CN" dirty="0">
              <a:latin typeface="Times New Roman" panose="02020603050405020304" pitchFamily="18" charset="0"/>
            </a:endParaRPr>
          </a:p>
          <a:p>
            <a:pPr marL="742950" lvl="2" indent="-342900">
              <a:spcBef>
                <a:spcPts val="300"/>
              </a:spcBef>
              <a:buSzPct val="90000"/>
              <a:buFont typeface="Wingdings" panose="05000000000000000000" pitchFamily="2" charset="2"/>
              <a:buChar char="p"/>
            </a:pPr>
            <a:r>
              <a:rPr lang="en-US" altLang="zh-CN" sz="2400" dirty="0">
                <a:solidFill>
                  <a:srgbClr val="0000FF"/>
                </a:solidFill>
              </a:rPr>
              <a:t>VMM (virtual machine Manager) </a:t>
            </a:r>
            <a:r>
              <a:rPr lang="en-US" altLang="zh-CN" sz="2400" dirty="0"/>
              <a:t>provides virtualization services</a:t>
            </a:r>
            <a:endParaRPr lang="en-US" altLang="zh-CN" sz="2400" dirty="0"/>
          </a:p>
          <a:p>
            <a:pPr marL="742950" lvl="2" indent="-342900">
              <a:spcBef>
                <a:spcPts val="300"/>
              </a:spcBef>
              <a:buSzPct val="90000"/>
              <a:buFont typeface="Wingdings" panose="05000000000000000000" pitchFamily="2" charset="2"/>
              <a:buChar char="p"/>
            </a:pPr>
            <a:r>
              <a:rPr lang="en-US" altLang="zh-CN" sz="2400" dirty="0"/>
              <a:t>OS natively compiled for CPU, running </a:t>
            </a:r>
            <a:r>
              <a:rPr lang="en-US" altLang="zh-CN" sz="2400" dirty="0">
                <a:solidFill>
                  <a:srgbClr val="0000FF"/>
                </a:solidFill>
              </a:rPr>
              <a:t>guest</a:t>
            </a:r>
            <a:r>
              <a:rPr lang="en-US" altLang="zh-CN" sz="2400" dirty="0"/>
              <a:t> OSes  also natively compiled.</a:t>
            </a:r>
            <a:endParaRPr lang="en-US" altLang="zh-CN" sz="2400" dirty="0"/>
          </a:p>
          <a:p>
            <a:pPr>
              <a:spcBef>
                <a:spcPts val="300"/>
              </a:spcBef>
            </a:pPr>
            <a:r>
              <a:rPr lang="en-US" altLang="zh-CN" dirty="0">
                <a:solidFill>
                  <a:srgbClr val="0000FF"/>
                </a:solidFill>
                <a:latin typeface="Times New Roman" panose="02020603050405020304" pitchFamily="18" charset="0"/>
              </a:rPr>
              <a:t>Emulation </a:t>
            </a:r>
            <a:r>
              <a:rPr lang="en-US" altLang="zh-CN" dirty="0">
                <a:latin typeface="Times New Roman" panose="02020603050405020304" pitchFamily="18" charset="0"/>
              </a:rPr>
              <a:t>used when source CPU type different from target type. </a:t>
            </a:r>
            <a:endParaRPr lang="en-US" altLang="zh-CN" dirty="0">
              <a:latin typeface="Times New Roman" panose="02020603050405020304" pitchFamily="18" charset="0"/>
            </a:endParaRPr>
          </a:p>
          <a:p>
            <a:pPr lvl="1">
              <a:spcBef>
                <a:spcPts val="300"/>
              </a:spcBef>
              <a:buSzPct val="90000"/>
            </a:pPr>
            <a:r>
              <a:rPr lang="en-US" altLang="zh-CN" dirty="0">
                <a:latin typeface="Times New Roman" panose="02020603050405020304" pitchFamily="18" charset="0"/>
              </a:rPr>
              <a:t>e.g. emulation facility “</a:t>
            </a:r>
            <a:r>
              <a:rPr lang="en-US" altLang="zh-CN" dirty="0">
                <a:solidFill>
                  <a:srgbClr val="0000FF"/>
                </a:solidFill>
                <a:latin typeface="Times New Roman" panose="02020603050405020304" pitchFamily="18" charset="0"/>
              </a:rPr>
              <a:t>Rosetta</a:t>
            </a:r>
            <a:r>
              <a:rPr lang="en-US" altLang="zh-CN" dirty="0">
                <a:latin typeface="Times New Roman" panose="02020603050405020304" pitchFamily="18" charset="0"/>
              </a:rPr>
              <a:t>”,   allowed applications compiled for the IBM CPU to run on the Intel CPU.</a:t>
            </a:r>
            <a:endParaRPr lang="en-US" altLang="zh-CN" dirty="0">
              <a:latin typeface="Times New Roman" panose="02020603050405020304" pitchFamily="18" charset="0"/>
            </a:endParaRPr>
          </a:p>
          <a:p>
            <a:pPr lvl="1">
              <a:spcBef>
                <a:spcPts val="300"/>
              </a:spcBef>
              <a:buSzPct val="90000"/>
            </a:pPr>
            <a:r>
              <a:rPr lang="en-US" altLang="zh-CN" dirty="0">
                <a:latin typeface="Times New Roman" panose="02020603050405020304" pitchFamily="18" charset="0"/>
              </a:rPr>
              <a:t>When computer language not compiled to native code – </a:t>
            </a:r>
            <a:r>
              <a:rPr lang="en-US" altLang="zh-CN" dirty="0">
                <a:solidFill>
                  <a:srgbClr val="0000FF"/>
                </a:solidFill>
                <a:latin typeface="Times New Roman" panose="02020603050405020304" pitchFamily="18" charset="0"/>
              </a:rPr>
              <a:t>Interpretation </a:t>
            </a:r>
            <a:r>
              <a:rPr lang="en-US" altLang="zh-CN" dirty="0">
                <a:latin typeface="Times New Roman" panose="02020603050405020304" pitchFamily="18" charset="0"/>
              </a:rPr>
              <a:t>(e.g. BASIC,  Java)</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4547">
                                            <p:txEl>
                                              <p:pRg st="0" end="0"/>
                                            </p:txEl>
                                          </p:spTgt>
                                        </p:tgtEl>
                                        <p:attrNameLst>
                                          <p:attrName>style.visibility</p:attrName>
                                        </p:attrNameLst>
                                      </p:cBhvr>
                                      <p:to>
                                        <p:strVal val="visible"/>
                                      </p:to>
                                    </p:set>
                                    <p:animEffect transition="in" filter="wipe(left)">
                                      <p:cBhvr>
                                        <p:cTn id="7" dur="500"/>
                                        <p:tgtEl>
                                          <p:spTgt spid="36454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4547">
                                            <p:txEl>
                                              <p:pRg st="1" end="1"/>
                                            </p:txEl>
                                          </p:spTgt>
                                        </p:tgtEl>
                                        <p:attrNameLst>
                                          <p:attrName>style.visibility</p:attrName>
                                        </p:attrNameLst>
                                      </p:cBhvr>
                                      <p:to>
                                        <p:strVal val="visible"/>
                                      </p:to>
                                    </p:set>
                                    <p:animEffect transition="in" filter="wipe(left)">
                                      <p:cBhvr>
                                        <p:cTn id="10" dur="500"/>
                                        <p:tgtEl>
                                          <p:spTgt spid="36454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4547">
                                            <p:txEl>
                                              <p:pRg st="2" end="2"/>
                                            </p:txEl>
                                          </p:spTgt>
                                        </p:tgtEl>
                                        <p:attrNameLst>
                                          <p:attrName>style.visibility</p:attrName>
                                        </p:attrNameLst>
                                      </p:cBhvr>
                                      <p:to>
                                        <p:strVal val="visible"/>
                                      </p:to>
                                    </p:set>
                                    <p:animEffect transition="in" filter="wipe(left)">
                                      <p:cBhvr>
                                        <p:cTn id="13" dur="500"/>
                                        <p:tgtEl>
                                          <p:spTgt spid="3645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64547">
                                            <p:txEl>
                                              <p:pRg st="3" end="3"/>
                                            </p:txEl>
                                          </p:spTgt>
                                        </p:tgtEl>
                                        <p:attrNameLst>
                                          <p:attrName>style.visibility</p:attrName>
                                        </p:attrNameLst>
                                      </p:cBhvr>
                                      <p:to>
                                        <p:strVal val="visible"/>
                                      </p:to>
                                    </p:set>
                                    <p:animEffect transition="in" filter="wipe(left)">
                                      <p:cBhvr>
                                        <p:cTn id="18" dur="500"/>
                                        <p:tgtEl>
                                          <p:spTgt spid="36454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4547">
                                            <p:txEl>
                                              <p:pRg st="4" end="4"/>
                                            </p:txEl>
                                          </p:spTgt>
                                        </p:tgtEl>
                                        <p:attrNameLst>
                                          <p:attrName>style.visibility</p:attrName>
                                        </p:attrNameLst>
                                      </p:cBhvr>
                                      <p:to>
                                        <p:strVal val="visible"/>
                                      </p:to>
                                    </p:set>
                                    <p:animEffect transition="in" filter="wipe(left)">
                                      <p:cBhvr>
                                        <p:cTn id="21" dur="500"/>
                                        <p:tgtEl>
                                          <p:spTgt spid="364547">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4547">
                                            <p:txEl>
                                              <p:pRg st="5" end="5"/>
                                            </p:txEl>
                                          </p:spTgt>
                                        </p:tgtEl>
                                        <p:attrNameLst>
                                          <p:attrName>style.visibility</p:attrName>
                                        </p:attrNameLst>
                                      </p:cBhvr>
                                      <p:to>
                                        <p:strVal val="visible"/>
                                      </p:to>
                                    </p:set>
                                    <p:animEffect transition="in" filter="wipe(left)">
                                      <p:cBhvr>
                                        <p:cTn id="24" dur="500"/>
                                        <p:tgtEl>
                                          <p:spTgt spid="364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en-US" altLang="zh-CN" dirty="0"/>
              <a:t>Operating-System Services</a:t>
            </a:r>
            <a:endParaRPr lang="en-US" altLang="zh-CN" dirty="0"/>
          </a:p>
        </p:txBody>
      </p:sp>
      <p:sp>
        <p:nvSpPr>
          <p:cNvPr id="312323" name="Rectangle 3"/>
          <p:cNvSpPr>
            <a:spLocks noGrp="1" noChangeArrowheads="1"/>
          </p:cNvSpPr>
          <p:nvPr>
            <p:ph sz="half" idx="1"/>
          </p:nvPr>
        </p:nvSpPr>
        <p:spPr/>
        <p:txBody>
          <a:bodyPr>
            <a:normAutofit fontScale="92500" lnSpcReduction="20000"/>
          </a:bodyPr>
          <a:lstStyle/>
          <a:p>
            <a:r>
              <a:rPr lang="en-US" altLang="zh-CN" dirty="0">
                <a:latin typeface="Times New Roman" panose="02020603050405020304" pitchFamily="18" charset="0"/>
              </a:rPr>
              <a:t>Another set of OS functions exists for ensuring the efficient operation of the system itself via resource sharing.</a:t>
            </a:r>
            <a:endParaRPr lang="en-US" altLang="zh-CN" dirty="0">
              <a:latin typeface="Times New Roman" panose="02020603050405020304" pitchFamily="18" charset="0"/>
            </a:endParaRPr>
          </a:p>
          <a:p>
            <a:pPr lvl="1">
              <a:lnSpc>
                <a:spcPct val="120000"/>
              </a:lnSpc>
            </a:pPr>
            <a:r>
              <a:rPr lang="en-US" altLang="zh-CN" dirty="0">
                <a:solidFill>
                  <a:srgbClr val="0000FF"/>
                </a:solidFill>
                <a:latin typeface="Times New Roman" panose="02020603050405020304" pitchFamily="18" charset="0"/>
              </a:rPr>
              <a:t>Resource allocation</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When  multiple users or multiple jobs running concurrently, resources must be allocated to each of them.</a:t>
            </a:r>
            <a:endParaRPr lang="en-US" altLang="zh-CN" dirty="0">
              <a:latin typeface="Times New Roman" panose="02020603050405020304" pitchFamily="18" charset="0"/>
            </a:endParaRPr>
          </a:p>
          <a:p>
            <a:pPr lvl="2"/>
            <a:r>
              <a:rPr lang="en-US" altLang="zh-CN" dirty="0">
                <a:latin typeface="Times New Roman" panose="02020603050405020304" pitchFamily="18" charset="0"/>
              </a:rPr>
              <a:t>Many types of resources</a:t>
            </a:r>
            <a:endParaRPr lang="en-US" altLang="zh-CN" dirty="0">
              <a:latin typeface="Times New Roman" panose="02020603050405020304" pitchFamily="18" charset="0"/>
            </a:endParaRPr>
          </a:p>
          <a:p>
            <a:pPr lvl="2"/>
            <a:r>
              <a:rPr lang="en-US" altLang="zh-CN" dirty="0">
                <a:latin typeface="Times New Roman" panose="02020603050405020304" pitchFamily="18" charset="0"/>
              </a:rPr>
              <a:t>Some may have special allocation code, such as CPU cycles, main memory, and file storage.</a:t>
            </a:r>
            <a:endParaRPr lang="en-US" altLang="zh-CN" dirty="0">
              <a:latin typeface="Times New Roman" panose="02020603050405020304" pitchFamily="18" charset="0"/>
            </a:endParaRPr>
          </a:p>
          <a:p>
            <a:pPr lvl="2"/>
            <a:r>
              <a:rPr lang="en-US" altLang="zh-CN" dirty="0">
                <a:latin typeface="Times New Roman" panose="02020603050405020304" pitchFamily="18" charset="0"/>
              </a:rPr>
              <a:t>others may have general request and release code, such as I/O devices. </a:t>
            </a:r>
            <a:endParaRPr lang="en-US" altLang="zh-CN" dirty="0">
              <a:latin typeface="Times New Roman" panose="02020603050405020304" pitchFamily="18" charset="0"/>
            </a:endParaRPr>
          </a:p>
          <a:p>
            <a:pPr lvl="1"/>
            <a:r>
              <a:rPr lang="en-US" altLang="zh-CN" dirty="0">
                <a:solidFill>
                  <a:srgbClr val="0000FF"/>
                </a:solidFill>
              </a:rPr>
              <a:t>Accounting</a:t>
            </a:r>
            <a:endParaRPr lang="en-US" altLang="zh-CN" dirty="0">
              <a:solidFill>
                <a:srgbClr val="0000FF"/>
              </a:solidFill>
            </a:endParaRPr>
          </a:p>
          <a:p>
            <a:pPr lvl="2"/>
            <a:r>
              <a:rPr lang="en-US" altLang="zh-CN" dirty="0"/>
              <a:t>To keep track of which users use how much and what kinds of computer resources.   </a:t>
            </a:r>
            <a:endParaRPr lang="en-US" altLang="zh-CN" dirty="0"/>
          </a:p>
        </p:txBody>
      </p:sp>
      <p:sp>
        <p:nvSpPr>
          <p:cNvPr id="2" name="内容占位符 1"/>
          <p:cNvSpPr>
            <a:spLocks noGrp="1"/>
          </p:cNvSpPr>
          <p:nvPr>
            <p:ph sz="half" idx="2"/>
          </p:nvPr>
        </p:nvSpPr>
        <p:spPr>
          <a:xfrm>
            <a:off x="5915980" y="1080000"/>
            <a:ext cx="6012668" cy="5400000"/>
          </a:xfrm>
        </p:spPr>
        <p:txBody>
          <a:bodyPr>
            <a:normAutofit fontScale="92500" lnSpcReduction="20000"/>
          </a:bodyPr>
          <a:lstStyle/>
          <a:p>
            <a:pPr lvl="1">
              <a:lnSpc>
                <a:spcPct val="120000"/>
              </a:lnSpc>
            </a:pPr>
            <a:r>
              <a:rPr lang="en-US" altLang="zh-CN" dirty="0">
                <a:solidFill>
                  <a:srgbClr val="0000FF"/>
                </a:solidFill>
                <a:latin typeface="Times New Roman" panose="02020603050405020304" pitchFamily="18" charset="0"/>
              </a:rPr>
              <a:t>Protection and security</a:t>
            </a:r>
            <a:endParaRPr lang="en-US" altLang="zh-CN" dirty="0">
              <a:solidFill>
                <a:srgbClr val="0000FF"/>
              </a:solidFill>
              <a:latin typeface="Times New Roman" panose="02020603050405020304" pitchFamily="18" charset="0"/>
            </a:endParaRPr>
          </a:p>
          <a:p>
            <a:pPr lvl="2">
              <a:lnSpc>
                <a:spcPct val="120000"/>
              </a:lnSpc>
            </a:pPr>
            <a:r>
              <a:rPr lang="en-US" altLang="zh-CN" dirty="0">
                <a:latin typeface="Times New Roman" panose="02020603050405020304" pitchFamily="18" charset="0"/>
              </a:rPr>
              <a:t>The owners of information stored in a multiuser or networked computer system may want to control use of that information.</a:t>
            </a:r>
            <a:endParaRPr lang="en-US" altLang="zh-CN" dirty="0">
              <a:latin typeface="Times New Roman" panose="02020603050405020304" pitchFamily="18" charset="0"/>
            </a:endParaRPr>
          </a:p>
          <a:p>
            <a:pPr lvl="2">
              <a:lnSpc>
                <a:spcPct val="120000"/>
              </a:lnSpc>
            </a:pPr>
            <a:r>
              <a:rPr lang="en-US" altLang="zh-CN" dirty="0">
                <a:latin typeface="Times New Roman" panose="02020603050405020304" pitchFamily="18" charset="0"/>
              </a:rPr>
              <a:t>concurrent processes should not interfere with each other.</a:t>
            </a:r>
            <a:endParaRPr lang="en-US" altLang="zh-CN" dirty="0">
              <a:latin typeface="Times New Roman" panose="02020603050405020304" pitchFamily="18" charset="0"/>
            </a:endParaRPr>
          </a:p>
          <a:p>
            <a:pPr lvl="2">
              <a:lnSpc>
                <a:spcPct val="120000"/>
              </a:lnSpc>
            </a:pPr>
            <a:r>
              <a:rPr lang="en-US" altLang="zh-CN" dirty="0">
                <a:solidFill>
                  <a:srgbClr val="0000FF"/>
                </a:solidFill>
                <a:latin typeface="Times New Roman" panose="02020603050405020304" pitchFamily="18" charset="0"/>
              </a:rPr>
              <a:t>Protection</a:t>
            </a:r>
            <a:r>
              <a:rPr lang="en-US" altLang="zh-CN" dirty="0">
                <a:latin typeface="Times New Roman" panose="02020603050405020304" pitchFamily="18" charset="0"/>
              </a:rPr>
              <a:t> involves ensuring that all access to system resources is controlled.</a:t>
            </a:r>
            <a:endParaRPr lang="en-US" altLang="zh-CN" dirty="0">
              <a:latin typeface="Times New Roman" panose="02020603050405020304" pitchFamily="18" charset="0"/>
            </a:endParaRPr>
          </a:p>
          <a:p>
            <a:pPr lvl="2">
              <a:lnSpc>
                <a:spcPct val="120000"/>
              </a:lnSpc>
            </a:pPr>
            <a:r>
              <a:rPr lang="en-US" altLang="zh-CN" dirty="0">
                <a:solidFill>
                  <a:srgbClr val="0000FF"/>
                </a:solidFill>
                <a:latin typeface="Times New Roman" panose="02020603050405020304" pitchFamily="18" charset="0"/>
              </a:rPr>
              <a:t>Security</a:t>
            </a:r>
            <a:r>
              <a:rPr lang="en-US" altLang="zh-CN" dirty="0">
                <a:latin typeface="Times New Roman" panose="02020603050405020304" pitchFamily="18" charset="0"/>
              </a:rPr>
              <a:t> of the system from outsiders requires user authentication, extends to defending external I/O devices from invalid access attempts.</a:t>
            </a:r>
            <a:endParaRPr lang="en-US" altLang="zh-CN" dirty="0">
              <a:latin typeface="Times New Roman" panose="02020603050405020304" pitchFamily="18" charset="0"/>
            </a:endParaRPr>
          </a:p>
          <a:p>
            <a:pPr lvl="2">
              <a:lnSpc>
                <a:spcPct val="120000"/>
              </a:lnSpc>
            </a:pPr>
            <a:r>
              <a:rPr lang="en-US" altLang="zh-CN" dirty="0">
                <a:latin typeface="Times New Roman" panose="02020603050405020304" pitchFamily="18" charset="0"/>
              </a:rPr>
              <a:t>If a system is to be protected and secure, precautions must be instituted throughout it. </a:t>
            </a:r>
            <a:br>
              <a:rPr lang="en-US" altLang="zh-CN" dirty="0">
                <a:latin typeface="Times New Roman" panose="02020603050405020304" pitchFamily="18" charset="0"/>
              </a:rPr>
            </a:br>
            <a:r>
              <a:rPr lang="en-US" altLang="zh-CN" dirty="0">
                <a:latin typeface="Times New Roman" panose="02020603050405020304" pitchFamily="18" charset="0"/>
              </a:rPr>
              <a:t>A chain is only as strong as its weakest link.</a:t>
            </a:r>
            <a:endParaRPr lang="en-US" altLang="zh-CN" dirty="0">
              <a:latin typeface="Times New Roman" panose="02020603050405020304" pitchFamily="18" charset="0"/>
            </a:endParaRPr>
          </a:p>
          <a:p>
            <a:pPr>
              <a:lnSpc>
                <a:spcPct val="120000"/>
              </a:lnSpc>
            </a:pPr>
            <a:endParaRPr lang="zh-CN" altLang="en-US" dirty="0"/>
          </a:p>
        </p:txBody>
      </p:sp>
      <p:sp>
        <p:nvSpPr>
          <p:cNvPr id="6"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2323">
                                            <p:txEl>
                                              <p:pRg st="1" end="1"/>
                                            </p:txEl>
                                          </p:spTgt>
                                        </p:tgtEl>
                                        <p:attrNameLst>
                                          <p:attrName>style.visibility</p:attrName>
                                        </p:attrNameLst>
                                      </p:cBhvr>
                                      <p:to>
                                        <p:strVal val="visible"/>
                                      </p:to>
                                    </p:set>
                                    <p:animEffect transition="in" filter="wipe(left)">
                                      <p:cBhvr>
                                        <p:cTn id="7" dur="500"/>
                                        <p:tgtEl>
                                          <p:spTgt spid="3123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2323">
                                            <p:txEl>
                                              <p:pRg st="2" end="2"/>
                                            </p:txEl>
                                          </p:spTgt>
                                        </p:tgtEl>
                                        <p:attrNameLst>
                                          <p:attrName>style.visibility</p:attrName>
                                        </p:attrNameLst>
                                      </p:cBhvr>
                                      <p:to>
                                        <p:strVal val="visible"/>
                                      </p:to>
                                    </p:set>
                                    <p:animEffect transition="in" filter="wipe(left)">
                                      <p:cBhvr>
                                        <p:cTn id="10" dur="500"/>
                                        <p:tgtEl>
                                          <p:spTgt spid="31232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2323">
                                            <p:txEl>
                                              <p:pRg st="3" end="3"/>
                                            </p:txEl>
                                          </p:spTgt>
                                        </p:tgtEl>
                                        <p:attrNameLst>
                                          <p:attrName>style.visibility</p:attrName>
                                        </p:attrNameLst>
                                      </p:cBhvr>
                                      <p:to>
                                        <p:strVal val="visible"/>
                                      </p:to>
                                    </p:set>
                                    <p:animEffect transition="in" filter="wipe(left)">
                                      <p:cBhvr>
                                        <p:cTn id="13" dur="500"/>
                                        <p:tgtEl>
                                          <p:spTgt spid="31232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2323">
                                            <p:txEl>
                                              <p:pRg st="4" end="4"/>
                                            </p:txEl>
                                          </p:spTgt>
                                        </p:tgtEl>
                                        <p:attrNameLst>
                                          <p:attrName>style.visibility</p:attrName>
                                        </p:attrNameLst>
                                      </p:cBhvr>
                                      <p:to>
                                        <p:strVal val="visible"/>
                                      </p:to>
                                    </p:set>
                                    <p:animEffect transition="in" filter="wipe(left)">
                                      <p:cBhvr>
                                        <p:cTn id="16" dur="500"/>
                                        <p:tgtEl>
                                          <p:spTgt spid="312323">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2323">
                                            <p:txEl>
                                              <p:pRg st="5" end="5"/>
                                            </p:txEl>
                                          </p:spTgt>
                                        </p:tgtEl>
                                        <p:attrNameLst>
                                          <p:attrName>style.visibility</p:attrName>
                                        </p:attrNameLst>
                                      </p:cBhvr>
                                      <p:to>
                                        <p:strVal val="visible"/>
                                      </p:to>
                                    </p:set>
                                    <p:animEffect transition="in" filter="wipe(left)">
                                      <p:cBhvr>
                                        <p:cTn id="19" dur="500"/>
                                        <p:tgtEl>
                                          <p:spTgt spid="31232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2323">
                                            <p:txEl>
                                              <p:pRg st="6" end="6"/>
                                            </p:txEl>
                                          </p:spTgt>
                                        </p:tgtEl>
                                        <p:attrNameLst>
                                          <p:attrName>style.visibility</p:attrName>
                                        </p:attrNameLst>
                                      </p:cBhvr>
                                      <p:to>
                                        <p:strVal val="visible"/>
                                      </p:to>
                                    </p:set>
                                    <p:animEffect transition="in" filter="wipe(left)">
                                      <p:cBhvr>
                                        <p:cTn id="24" dur="500"/>
                                        <p:tgtEl>
                                          <p:spTgt spid="312323">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12323">
                                            <p:txEl>
                                              <p:pRg st="7" end="7"/>
                                            </p:txEl>
                                          </p:spTgt>
                                        </p:tgtEl>
                                        <p:attrNameLst>
                                          <p:attrName>style.visibility</p:attrName>
                                        </p:attrNameLst>
                                      </p:cBhvr>
                                      <p:to>
                                        <p:strVal val="visible"/>
                                      </p:to>
                                    </p:set>
                                    <p:animEffect transition="in" filter="wipe(left)">
                                      <p:cBhvr>
                                        <p:cTn id="27" dur="500"/>
                                        <p:tgtEl>
                                          <p:spTgt spid="31232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500"/>
                                        <p:tgtEl>
                                          <p:spTgt spid="2">
                                            <p:txEl>
                                              <p:pRg st="0" end="0"/>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wipe(left)">
                                      <p:cBhvr>
                                        <p:cTn id="35" dur="500"/>
                                        <p:tgtEl>
                                          <p:spTgt spid="2">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Effect transition="in" filter="wipe(left)">
                                      <p:cBhvr>
                                        <p:cTn id="38" dur="500"/>
                                        <p:tgtEl>
                                          <p:spTgt spid="2">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animEffect transition="in" filter="wipe(left)">
                                      <p:cBhvr>
                                        <p:cTn id="41" dur="500"/>
                                        <p:tgtEl>
                                          <p:spTgt spid="2">
                                            <p:txEl>
                                              <p:pRg st="3" end="3"/>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wipe(left)">
                                      <p:cBhvr>
                                        <p:cTn id="44" dur="500"/>
                                        <p:tgtEl>
                                          <p:spTgt spid="2">
                                            <p:txEl>
                                              <p:pRg st="4" end="4"/>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wipe(left)">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32"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ircle(ou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build="p"/>
      <p:bldP spid="2" grpId="0" build="p"/>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 Models</a:t>
            </a:r>
            <a:endParaRPr lang="zh-CN" altLang="en-US" dirty="0"/>
          </a:p>
        </p:txBody>
      </p:sp>
      <p:pic>
        <p:nvPicPr>
          <p:cNvPr id="41" name="Picture 1" descr="1_20.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560" y="1133746"/>
            <a:ext cx="7920880" cy="537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bwMode="auto">
          <a:xfrm>
            <a:off x="10056440" y="1133746"/>
            <a:ext cx="0" cy="4896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灯片编号占位符 2"/>
          <p:cNvSpPr>
            <a:spLocks noGrp="1"/>
          </p:cNvSpPr>
          <p:nvPr>
            <p:ph type="sldNum" sz="quarter" idx="10"/>
          </p:nvPr>
        </p:nvSpPr>
        <p:spPr/>
        <p:txBody>
          <a:bodyPr/>
          <a:lstStyle/>
          <a:p>
            <a:fld id="{B46DCD4B-A773-44AB-A5AF-CE3CB9FE704A}" type="slidenum">
              <a:rPr lang="en-US" altLang="zh-CN" smtClean="0"/>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Advantages/Disadvantages of VM</a:t>
            </a:r>
            <a:endParaRPr lang="zh-CN" altLang="en-US" dirty="0"/>
          </a:p>
        </p:txBody>
      </p:sp>
      <p:sp>
        <p:nvSpPr>
          <p:cNvPr id="264195"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Virtual machine provides complete </a:t>
            </a:r>
            <a:r>
              <a:rPr lang="en-US" altLang="zh-CN" dirty="0">
                <a:solidFill>
                  <a:srgbClr val="0000FF"/>
                </a:solidFill>
                <a:latin typeface="Times New Roman" panose="02020603050405020304" pitchFamily="18" charset="0"/>
              </a:rPr>
              <a:t>protection of system resources.</a:t>
            </a:r>
            <a:endParaRPr lang="en-US" altLang="zh-CN" dirty="0">
              <a:solidFill>
                <a:srgbClr val="0000FF"/>
              </a:solidFill>
              <a:latin typeface="Times New Roman" panose="02020603050405020304" pitchFamily="18" charset="0"/>
            </a:endParaRPr>
          </a:p>
          <a:p>
            <a:pPr lvl="1"/>
            <a:r>
              <a:rPr lang="en-US" altLang="zh-CN" dirty="0">
                <a:latin typeface="Times New Roman" panose="02020603050405020304" pitchFamily="18" charset="0"/>
              </a:rPr>
              <a:t>Each VM is isolated from all other virtual machines.  </a:t>
            </a:r>
            <a:br>
              <a:rPr lang="en-US" altLang="zh-CN" dirty="0">
                <a:latin typeface="Times New Roman" panose="02020603050405020304" pitchFamily="18" charset="0"/>
              </a:rPr>
            </a:br>
            <a:r>
              <a:rPr lang="en-US" altLang="zh-CN" dirty="0">
                <a:latin typeface="Times New Roman" panose="02020603050405020304" pitchFamily="18" charset="0"/>
              </a:rPr>
              <a:t>This isolation permits no direct sharing of resources.</a:t>
            </a:r>
            <a:endParaRPr lang="en-US" altLang="zh-CN" dirty="0">
              <a:latin typeface="Times New Roman" panose="02020603050405020304" pitchFamily="18" charset="0"/>
            </a:endParaRPr>
          </a:p>
          <a:p>
            <a:r>
              <a:rPr lang="en-US" altLang="zh-CN" dirty="0">
                <a:latin typeface="Times New Roman" panose="02020603050405020304" pitchFamily="18" charset="0"/>
              </a:rPr>
              <a:t>A virtual machine system is a perfect </a:t>
            </a:r>
            <a:r>
              <a:rPr lang="en-US" altLang="zh-CN" dirty="0">
                <a:solidFill>
                  <a:srgbClr val="0000FF"/>
                </a:solidFill>
                <a:latin typeface="Times New Roman" panose="02020603050405020304" pitchFamily="18" charset="0"/>
              </a:rPr>
              <a:t>vehicle for operating-systems research and development</a:t>
            </a:r>
            <a:r>
              <a:rPr lang="en-US" altLang="zh-CN" dirty="0">
                <a:latin typeface="Times New Roman" panose="02020603050405020304" pitchFamily="18" charset="0"/>
              </a:rPr>
              <a:t>.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System development is done on the virtual machine, </a:t>
            </a:r>
            <a:br>
              <a:rPr lang="en-US" altLang="zh-CN" dirty="0">
                <a:latin typeface="Times New Roman" panose="02020603050405020304" pitchFamily="18" charset="0"/>
              </a:rPr>
            </a:br>
            <a:r>
              <a:rPr lang="en-US" altLang="zh-CN" dirty="0">
                <a:latin typeface="Times New Roman" panose="02020603050405020304" pitchFamily="18" charset="0"/>
              </a:rPr>
              <a:t>so does not disrupt normal system operation.</a:t>
            </a:r>
            <a:endParaRPr lang="en-US" altLang="zh-CN" dirty="0">
              <a:latin typeface="Times New Roman" panose="02020603050405020304" pitchFamily="18" charset="0"/>
            </a:endParaRPr>
          </a:p>
          <a:p>
            <a:r>
              <a:rPr lang="en-US" altLang="zh-CN" dirty="0">
                <a:latin typeface="Times New Roman" panose="02020603050405020304" pitchFamily="18" charset="0"/>
              </a:rPr>
              <a:t>VMs are increasing in popularity as a means of </a:t>
            </a:r>
            <a:r>
              <a:rPr lang="en-US" altLang="zh-CN" dirty="0">
                <a:solidFill>
                  <a:srgbClr val="0000FF"/>
                </a:solidFill>
                <a:latin typeface="Times New Roman" panose="02020603050405020304" pitchFamily="18" charset="0"/>
              </a:rPr>
              <a:t>solving system compatibility problem</a:t>
            </a: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wipe(left)">
                                      <p:cBhvr>
                                        <p:cTn id="7" dur="500"/>
                                        <p:tgtEl>
                                          <p:spTgt spid="26419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4195">
                                            <p:txEl>
                                              <p:pRg st="1" end="1"/>
                                            </p:txEl>
                                          </p:spTgt>
                                        </p:tgtEl>
                                        <p:attrNameLst>
                                          <p:attrName>style.visibility</p:attrName>
                                        </p:attrNameLst>
                                      </p:cBhvr>
                                      <p:to>
                                        <p:strVal val="visible"/>
                                      </p:to>
                                    </p:set>
                                    <p:animEffect transition="in" filter="wipe(left)">
                                      <p:cBhvr>
                                        <p:cTn id="10" dur="500"/>
                                        <p:tgtEl>
                                          <p:spTgt spid="2641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64195">
                                            <p:txEl>
                                              <p:pRg st="2" end="2"/>
                                            </p:txEl>
                                          </p:spTgt>
                                        </p:tgtEl>
                                        <p:attrNameLst>
                                          <p:attrName>style.visibility</p:attrName>
                                        </p:attrNameLst>
                                      </p:cBhvr>
                                      <p:to>
                                        <p:strVal val="visible"/>
                                      </p:to>
                                    </p:set>
                                    <p:animEffect transition="in" filter="wipe(left)">
                                      <p:cBhvr>
                                        <p:cTn id="15" dur="500"/>
                                        <p:tgtEl>
                                          <p:spTgt spid="26419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4195">
                                            <p:txEl>
                                              <p:pRg st="3" end="3"/>
                                            </p:txEl>
                                          </p:spTgt>
                                        </p:tgtEl>
                                        <p:attrNameLst>
                                          <p:attrName>style.visibility</p:attrName>
                                        </p:attrNameLst>
                                      </p:cBhvr>
                                      <p:to>
                                        <p:strVal val="visible"/>
                                      </p:to>
                                    </p:set>
                                    <p:animEffect transition="in" filter="wipe(left)">
                                      <p:cBhvr>
                                        <p:cTn id="18" dur="500"/>
                                        <p:tgtEl>
                                          <p:spTgt spid="2641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4195">
                                            <p:txEl>
                                              <p:pRg st="4" end="4"/>
                                            </p:txEl>
                                          </p:spTgt>
                                        </p:tgtEl>
                                        <p:attrNameLst>
                                          <p:attrName>style.visibility</p:attrName>
                                        </p:attrNameLst>
                                      </p:cBhvr>
                                      <p:to>
                                        <p:strVal val="visible"/>
                                      </p:to>
                                    </p:set>
                                    <p:animEffect transition="in" filter="wipe(left)">
                                      <p:cBhvr>
                                        <p:cTn id="23" dur="500"/>
                                        <p:tgtEl>
                                          <p:spTgt spid="264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type="title"/>
          </p:nvPr>
        </p:nvSpPr>
        <p:spPr>
          <a:solidFill>
            <a:srgbClr val="002060"/>
          </a:solidFill>
        </p:spPr>
        <p:txBody>
          <a:bodyPr/>
          <a:lstStyle/>
          <a:p>
            <a:r>
              <a:rPr lang="en-US" altLang="zh-CN" dirty="0"/>
              <a:t>Advantages/Disadvantages of VM</a:t>
            </a:r>
            <a:endParaRPr lang="en-US" altLang="zh-CN" dirty="0"/>
          </a:p>
        </p:txBody>
      </p:sp>
      <p:sp>
        <p:nvSpPr>
          <p:cNvPr id="266242" name="Rectangle 2"/>
          <p:cNvSpPr>
            <a:spLocks noGrp="1" noChangeArrowheads="1"/>
          </p:cNvSpPr>
          <p:nvPr>
            <p:ph idx="1"/>
          </p:nvPr>
        </p:nvSpPr>
        <p:spPr>
          <a:xfrm>
            <a:off x="406401" y="1089360"/>
            <a:ext cx="6640996" cy="5580000"/>
          </a:xfrm>
        </p:spPr>
        <p:txBody>
          <a:bodyPr>
            <a:normAutofit/>
          </a:bodyPr>
          <a:lstStyle/>
          <a:p>
            <a:pPr>
              <a:lnSpc>
                <a:spcPct val="114000"/>
              </a:lnSpc>
            </a:pPr>
            <a:r>
              <a:rPr lang="en-US" altLang="zh-CN" dirty="0">
                <a:latin typeface="Times New Roman" panose="02020603050405020304" pitchFamily="18" charset="0"/>
              </a:rPr>
              <a:t>Virtual machine is </a:t>
            </a:r>
            <a:r>
              <a:rPr lang="en-US" altLang="zh-CN" dirty="0">
                <a:solidFill>
                  <a:srgbClr val="0000FF"/>
                </a:solidFill>
                <a:latin typeface="Times New Roman" panose="02020603050405020304" pitchFamily="18" charset="0"/>
              </a:rPr>
              <a:t>difficult to implement</a:t>
            </a:r>
            <a:endParaRPr lang="en-US" altLang="zh-CN" dirty="0">
              <a:solidFill>
                <a:srgbClr val="0000FF"/>
              </a:solidFill>
              <a:latin typeface="Times New Roman" panose="02020603050405020304" pitchFamily="18" charset="0"/>
            </a:endParaRPr>
          </a:p>
          <a:p>
            <a:pPr lvl="1">
              <a:lnSpc>
                <a:spcPct val="114000"/>
              </a:lnSpc>
            </a:pPr>
            <a:r>
              <a:rPr lang="en-US" altLang="zh-CN" dirty="0">
                <a:latin typeface="Times New Roman" panose="02020603050405020304" pitchFamily="18" charset="0"/>
              </a:rPr>
              <a:t>due to the effort required to provide an </a:t>
            </a:r>
            <a:r>
              <a:rPr lang="en-US" altLang="zh-CN" i="1" dirty="0">
                <a:solidFill>
                  <a:srgbClr val="0000FF"/>
                </a:solidFill>
                <a:latin typeface="Times New Roman" panose="02020603050405020304" pitchFamily="18" charset="0"/>
              </a:rPr>
              <a:t>exact</a:t>
            </a:r>
            <a:r>
              <a:rPr lang="en-US" altLang="zh-CN" dirty="0">
                <a:latin typeface="Times New Roman" panose="02020603050405020304" pitchFamily="18" charset="0"/>
              </a:rPr>
              <a:t> duplicate to the underlying machine.</a:t>
            </a:r>
            <a:endParaRPr lang="en-US" altLang="zh-CN" dirty="0">
              <a:latin typeface="Times New Roman" panose="02020603050405020304" pitchFamily="18" charset="0"/>
            </a:endParaRPr>
          </a:p>
          <a:p>
            <a:pPr lvl="1">
              <a:lnSpc>
                <a:spcPct val="114000"/>
              </a:lnSpc>
            </a:pPr>
            <a:r>
              <a:rPr lang="en-US" altLang="zh-CN" dirty="0">
                <a:solidFill>
                  <a:srgbClr val="0000FF"/>
                </a:solidFill>
                <a:latin typeface="Times New Roman" panose="02020603050405020304" pitchFamily="18" charset="0"/>
              </a:rPr>
              <a:t>Virtual user mode</a:t>
            </a:r>
            <a:r>
              <a:rPr lang="en-US" altLang="zh-CN" dirty="0">
                <a:latin typeface="Times New Roman" panose="02020603050405020304" pitchFamily="18" charset="0"/>
              </a:rPr>
              <a:t> and </a:t>
            </a:r>
            <a:r>
              <a:rPr lang="en-US" altLang="zh-CN" dirty="0">
                <a:solidFill>
                  <a:srgbClr val="0000FF"/>
                </a:solidFill>
                <a:latin typeface="Times New Roman" panose="02020603050405020304" pitchFamily="18" charset="0"/>
              </a:rPr>
              <a:t>virtual monitor mode</a:t>
            </a:r>
            <a:r>
              <a:rPr lang="en-US" altLang="zh-CN" dirty="0">
                <a:latin typeface="Times New Roman" panose="02020603050405020304" pitchFamily="18" charset="0"/>
              </a:rPr>
              <a:t>, run in a physical user mode.</a:t>
            </a:r>
            <a:endParaRPr lang="en-US" altLang="zh-CN" dirty="0">
              <a:latin typeface="Times New Roman" panose="02020603050405020304" pitchFamily="18" charset="0"/>
            </a:endParaRPr>
          </a:p>
          <a:p>
            <a:pPr lvl="1">
              <a:lnSpc>
                <a:spcPct val="114000"/>
              </a:lnSpc>
            </a:pPr>
            <a:r>
              <a:rPr lang="en-US" altLang="zh-CN" dirty="0">
                <a:latin typeface="Times New Roman" panose="02020603050405020304" pitchFamily="18" charset="0"/>
              </a:rPr>
              <a:t>Actions that cause a transfer from user mode to monitor mode on a real machine must also cause a transfer from virtual user mode to virtual monitor mode on a virtual machine.</a:t>
            </a:r>
            <a:endParaRPr lang="en-US" altLang="zh-CN" dirty="0">
              <a:latin typeface="Times New Roman" panose="02020603050405020304" pitchFamily="18" charset="0"/>
            </a:endParaRPr>
          </a:p>
        </p:txBody>
      </p:sp>
      <p:sp>
        <p:nvSpPr>
          <p:cNvPr id="6" name="Oval 3"/>
          <p:cNvSpPr>
            <a:spLocks noChangeArrowheads="1"/>
          </p:cNvSpPr>
          <p:nvPr/>
        </p:nvSpPr>
        <p:spPr bwMode="auto">
          <a:xfrm>
            <a:off x="8139035" y="1055176"/>
            <a:ext cx="2520000" cy="843513"/>
          </a:xfrm>
          <a:prstGeom prst="ellipse">
            <a:avLst/>
          </a:prstGeom>
          <a:solidFill>
            <a:srgbClr val="DDDDDD"/>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User process</a:t>
            </a:r>
            <a:endParaRPr lang="en-US" altLang="zh-CN" b="1" dirty="0"/>
          </a:p>
        </p:txBody>
      </p:sp>
      <p:sp>
        <p:nvSpPr>
          <p:cNvPr id="8" name="Text Box 5"/>
          <p:cNvSpPr txBox="1">
            <a:spLocks noChangeArrowheads="1"/>
          </p:cNvSpPr>
          <p:nvPr/>
        </p:nvSpPr>
        <p:spPr bwMode="auto">
          <a:xfrm>
            <a:off x="9435150" y="1906860"/>
            <a:ext cx="14141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System call</a:t>
            </a:r>
            <a:endParaRPr lang="en-US" altLang="zh-CN" sz="2000" b="1" dirty="0"/>
          </a:p>
        </p:txBody>
      </p:sp>
      <p:cxnSp>
        <p:nvCxnSpPr>
          <p:cNvPr id="9" name="AutoShape 6"/>
          <p:cNvCxnSpPr>
            <a:cxnSpLocks noChangeShapeType="1"/>
            <a:stCxn id="6" idx="5"/>
            <a:endCxn id="7" idx="7"/>
          </p:cNvCxnSpPr>
          <p:nvPr/>
        </p:nvCxnSpPr>
        <p:spPr bwMode="auto">
          <a:xfrm rot="5400000">
            <a:off x="9510895" y="2536444"/>
            <a:ext cx="1540380" cy="17810"/>
          </a:xfrm>
          <a:prstGeom prst="curvedConnector3">
            <a:avLst>
              <a:gd name="adj1" fmla="val 50000"/>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0"/>
          <p:cNvCxnSpPr>
            <a:cxnSpLocks noChangeShapeType="1"/>
            <a:stCxn id="7" idx="1"/>
            <a:endCxn id="6" idx="3"/>
          </p:cNvCxnSpPr>
          <p:nvPr/>
        </p:nvCxnSpPr>
        <p:spPr bwMode="auto">
          <a:xfrm rot="5400000" flipH="1" flipV="1">
            <a:off x="7728985" y="2536444"/>
            <a:ext cx="1540380" cy="17810"/>
          </a:xfrm>
          <a:prstGeom prst="curvedConnector3">
            <a:avLst>
              <a:gd name="adj1" fmla="val 50000"/>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 Box 11"/>
          <p:cNvSpPr txBox="1">
            <a:spLocks noChangeArrowheads="1"/>
          </p:cNvSpPr>
          <p:nvPr/>
        </p:nvSpPr>
        <p:spPr bwMode="auto">
          <a:xfrm>
            <a:off x="7598695" y="2438750"/>
            <a:ext cx="17173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Set user mode</a:t>
            </a:r>
            <a:endParaRPr lang="en-US" altLang="zh-CN" sz="2000" b="1" dirty="0"/>
          </a:p>
        </p:txBody>
      </p:sp>
      <p:grpSp>
        <p:nvGrpSpPr>
          <p:cNvPr id="19" name="组合 18"/>
          <p:cNvGrpSpPr/>
          <p:nvPr/>
        </p:nvGrpSpPr>
        <p:grpSpPr>
          <a:xfrm>
            <a:off x="7595583" y="3156941"/>
            <a:ext cx="3766002" cy="3348989"/>
            <a:chOff x="5108948" y="3337100"/>
            <a:chExt cx="3766002" cy="3348989"/>
          </a:xfrm>
        </p:grpSpPr>
        <p:sp>
          <p:nvSpPr>
            <p:cNvPr id="5" name="Oval 4"/>
            <p:cNvSpPr>
              <a:spLocks noChangeArrowheads="1"/>
            </p:cNvSpPr>
            <p:nvPr/>
          </p:nvSpPr>
          <p:spPr bwMode="auto">
            <a:xfrm>
              <a:off x="5641775" y="3337100"/>
              <a:ext cx="2520000" cy="1082009"/>
            </a:xfrm>
            <a:prstGeom prst="ellipse">
              <a:avLst/>
            </a:prstGeom>
            <a:solidFill>
              <a:srgbClr val="DDDDDD"/>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t>application</a:t>
              </a:r>
              <a:endParaRPr lang="en-US" altLang="zh-CN" sz="2000" dirty="0"/>
            </a:p>
          </p:txBody>
        </p:sp>
        <p:sp>
          <p:nvSpPr>
            <p:cNvPr id="10" name="Oval 7"/>
            <p:cNvSpPr>
              <a:spLocks noChangeArrowheads="1"/>
            </p:cNvSpPr>
            <p:nvPr/>
          </p:nvSpPr>
          <p:spPr bwMode="auto">
            <a:xfrm>
              <a:off x="5650712" y="5426089"/>
              <a:ext cx="2520000" cy="1260000"/>
            </a:xfrm>
            <a:prstGeom prst="ellipse">
              <a:avLst/>
            </a:prstGeom>
            <a:solidFill>
              <a:srgbClr val="DDDDDD"/>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Physical</a:t>
              </a:r>
              <a:endParaRPr lang="en-US" altLang="zh-CN" b="1" dirty="0"/>
            </a:p>
            <a:p>
              <a:pPr algn="ctr"/>
              <a:r>
                <a:rPr lang="en-US" altLang="zh-CN" b="1" dirty="0"/>
                <a:t>monitor mode</a:t>
              </a:r>
              <a:endParaRPr lang="en-US" altLang="zh-CN" b="1" dirty="0"/>
            </a:p>
          </p:txBody>
        </p:sp>
        <p:cxnSp>
          <p:nvCxnSpPr>
            <p:cNvPr id="11" name="AutoShape 8"/>
            <p:cNvCxnSpPr>
              <a:cxnSpLocks noChangeShapeType="1"/>
              <a:stCxn id="5" idx="5"/>
              <a:endCxn id="10" idx="7"/>
            </p:cNvCxnSpPr>
            <p:nvPr/>
          </p:nvCxnSpPr>
          <p:spPr bwMode="auto">
            <a:xfrm>
              <a:off x="7792730" y="4260652"/>
              <a:ext cx="8937" cy="134996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9"/>
            <p:cNvCxnSpPr>
              <a:cxnSpLocks noChangeShapeType="1"/>
              <a:stCxn id="10" idx="1"/>
              <a:endCxn id="5" idx="3"/>
            </p:cNvCxnSpPr>
            <p:nvPr/>
          </p:nvCxnSpPr>
          <p:spPr bwMode="auto">
            <a:xfrm flipH="1" flipV="1">
              <a:off x="6010820" y="4260652"/>
              <a:ext cx="8937" cy="134996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12"/>
            <p:cNvSpPr txBox="1">
              <a:spLocks noChangeArrowheads="1"/>
            </p:cNvSpPr>
            <p:nvPr/>
          </p:nvSpPr>
          <p:spPr bwMode="auto">
            <a:xfrm rot="5400000" flipH="1" flipV="1">
              <a:off x="5675225" y="4301137"/>
              <a:ext cx="492443" cy="1624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sz="2000" b="1" dirty="0"/>
                <a:t>Set user mode</a:t>
              </a:r>
              <a:endParaRPr lang="en-US" altLang="zh-CN" sz="2000" b="1" dirty="0"/>
            </a:p>
          </p:txBody>
        </p:sp>
        <p:sp>
          <p:nvSpPr>
            <p:cNvPr id="16" name="Text Box 13"/>
            <p:cNvSpPr txBox="1">
              <a:spLocks noChangeArrowheads="1"/>
            </p:cNvSpPr>
            <p:nvPr/>
          </p:nvSpPr>
          <p:spPr bwMode="auto">
            <a:xfrm rot="16200000">
              <a:off x="7762046" y="3997763"/>
              <a:ext cx="492443" cy="133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sz="2000" b="1" dirty="0"/>
                <a:t>I/O request</a:t>
              </a:r>
              <a:endParaRPr lang="en-US" altLang="zh-CN" sz="2000" b="1" dirty="0"/>
            </a:p>
          </p:txBody>
        </p:sp>
        <p:sp>
          <p:nvSpPr>
            <p:cNvPr id="17" name="Line 14"/>
            <p:cNvSpPr>
              <a:spLocks noChangeShapeType="1"/>
            </p:cNvSpPr>
            <p:nvPr/>
          </p:nvSpPr>
          <p:spPr bwMode="auto">
            <a:xfrm>
              <a:off x="5274950" y="4869160"/>
              <a:ext cx="3600000" cy="0"/>
            </a:xfrm>
            <a:prstGeom prst="line">
              <a:avLst/>
            </a:prstGeom>
            <a:noFill/>
            <a:ln w="381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grpSp>
      <p:sp>
        <p:nvSpPr>
          <p:cNvPr id="7" name="Oval 4"/>
          <p:cNvSpPr>
            <a:spLocks noChangeArrowheads="1"/>
          </p:cNvSpPr>
          <p:nvPr/>
        </p:nvSpPr>
        <p:spPr bwMode="auto">
          <a:xfrm>
            <a:off x="8121225" y="3157083"/>
            <a:ext cx="2520000" cy="1082007"/>
          </a:xfrm>
          <a:prstGeom prst="ellipse">
            <a:avLst/>
          </a:prstGeom>
          <a:solidFill>
            <a:srgbClr val="FFFF00"/>
          </a:solidFill>
          <a:ln w="9525">
            <a:solidFill>
              <a:schemeClr val="tx1"/>
            </a:solidFill>
            <a:round/>
          </a:ln>
          <a:effectLst/>
        </p:spPr>
        <p:txBody>
          <a:bodyPr wrap="none" anchor="ctr"/>
          <a:lstStyle/>
          <a:p>
            <a:pPr algn="ctr"/>
            <a:r>
              <a:rPr lang="en-US" altLang="zh-CN" sz="3200" b="1" dirty="0"/>
              <a:t>VM</a:t>
            </a:r>
            <a:endParaRPr lang="en-US" altLang="zh-CN" sz="3200" b="1" dirty="0"/>
          </a:p>
        </p:txBody>
      </p:sp>
      <p:sp>
        <p:nvSpPr>
          <p:cNvPr id="22" name="Line 14"/>
          <p:cNvSpPr>
            <a:spLocks noChangeShapeType="1"/>
          </p:cNvSpPr>
          <p:nvPr/>
        </p:nvSpPr>
        <p:spPr bwMode="auto">
          <a:xfrm>
            <a:off x="7733710" y="2393745"/>
            <a:ext cx="3600000" cy="0"/>
          </a:xfrm>
          <a:prstGeom prst="line">
            <a:avLst/>
          </a:prstGeom>
          <a:noFill/>
          <a:ln w="381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dirty="0"/>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2">
                                            <p:txEl>
                                              <p:pRg st="0" end="0"/>
                                            </p:txEl>
                                          </p:spTgt>
                                        </p:tgtEl>
                                        <p:attrNameLst>
                                          <p:attrName>style.visibility</p:attrName>
                                        </p:attrNameLst>
                                      </p:cBhvr>
                                      <p:to>
                                        <p:strVal val="visible"/>
                                      </p:to>
                                    </p:set>
                                    <p:animEffect transition="in" filter="wipe(left)">
                                      <p:cBhvr>
                                        <p:cTn id="7" dur="500"/>
                                        <p:tgtEl>
                                          <p:spTgt spid="26624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6242">
                                            <p:txEl>
                                              <p:pRg st="1" end="1"/>
                                            </p:txEl>
                                          </p:spTgt>
                                        </p:tgtEl>
                                        <p:attrNameLst>
                                          <p:attrName>style.visibility</p:attrName>
                                        </p:attrNameLst>
                                      </p:cBhvr>
                                      <p:to>
                                        <p:strVal val="visible"/>
                                      </p:to>
                                    </p:set>
                                    <p:animEffect transition="in" filter="wipe(left)">
                                      <p:cBhvr>
                                        <p:cTn id="10" dur="500"/>
                                        <p:tgtEl>
                                          <p:spTgt spid="26624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6242">
                                            <p:txEl>
                                              <p:pRg st="2" end="2"/>
                                            </p:txEl>
                                          </p:spTgt>
                                        </p:tgtEl>
                                        <p:attrNameLst>
                                          <p:attrName>style.visibility</p:attrName>
                                        </p:attrNameLst>
                                      </p:cBhvr>
                                      <p:to>
                                        <p:strVal val="visible"/>
                                      </p:to>
                                    </p:set>
                                    <p:animEffect transition="in" filter="wipe(left)">
                                      <p:cBhvr>
                                        <p:cTn id="13" dur="500"/>
                                        <p:tgtEl>
                                          <p:spTgt spid="26624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6242">
                                            <p:txEl>
                                              <p:pRg st="3" end="3"/>
                                            </p:txEl>
                                          </p:spTgt>
                                        </p:tgtEl>
                                        <p:attrNameLst>
                                          <p:attrName>style.visibility</p:attrName>
                                        </p:attrNameLst>
                                      </p:cBhvr>
                                      <p:to>
                                        <p:strVal val="visible"/>
                                      </p:to>
                                    </p:set>
                                    <p:animEffect transition="in" filter="wipe(left)">
                                      <p:cBhvr>
                                        <p:cTn id="18" dur="500"/>
                                        <p:tgtEl>
                                          <p:spTgt spid="26624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down)">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build="p"/>
      <p:bldP spid="6" grpId="0" animBg="1"/>
      <p:bldP spid="8" grpId="0"/>
      <p:bldP spid="14" grpId="0"/>
      <p:bldP spid="7"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ltLang="zh-CN" dirty="0"/>
              <a:t>Example: VMware Architecture</a:t>
            </a:r>
            <a:endParaRPr lang="en-US" altLang="zh-CN" dirty="0"/>
          </a:p>
        </p:txBody>
      </p:sp>
      <p:pic>
        <p:nvPicPr>
          <p:cNvPr id="360451" name="Picture 3"/>
          <p:cNvPicPr>
            <a:picLocks noChangeAspect="1" noChangeArrowheads="1"/>
          </p:cNvPicPr>
          <p:nvPr/>
        </p:nvPicPr>
        <p:blipFill>
          <a:blip r:embed="rId1">
            <a:extLst>
              <a:ext uri="{28A0092B-C50C-407E-A947-70E740481C1C}">
                <a14:useLocalDpi xmlns:a14="http://schemas.microsoft.com/office/drawing/2010/main" val="0"/>
              </a:ext>
            </a:extLst>
          </a:blip>
          <a:srcRect l="381" t="3047" r="381" b="4318"/>
          <a:stretch>
            <a:fillRect/>
          </a:stretch>
        </p:blipFill>
        <p:spPr bwMode="auto">
          <a:xfrm>
            <a:off x="2225570" y="1088740"/>
            <a:ext cx="7776808" cy="544560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fld id="{B46DCD4B-A773-44AB-A5AF-CE3CB9FE704A}" type="slidenum">
              <a:rPr lang="en-US" altLang="zh-CN" smtClean="0"/>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ltLang="zh-CN" dirty="0"/>
              <a:t>Example: Java Virtual Machine</a:t>
            </a:r>
            <a:endParaRPr lang="en-US" altLang="zh-CN" dirty="0"/>
          </a:p>
        </p:txBody>
      </p:sp>
      <p:sp>
        <p:nvSpPr>
          <p:cNvPr id="276483"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JVM consists of</a:t>
            </a:r>
            <a:endParaRPr lang="en-US" altLang="zh-CN" dirty="0">
              <a:latin typeface="Times New Roman" panose="02020603050405020304" pitchFamily="18" charset="0"/>
            </a:endParaRPr>
          </a:p>
          <a:p>
            <a:pPr lvl="1"/>
            <a:r>
              <a:rPr lang="en-US" altLang="zh-CN" dirty="0">
                <a:latin typeface="Times New Roman" panose="02020603050405020304" pitchFamily="18" charset="0"/>
              </a:rPr>
              <a:t>class loader</a:t>
            </a:r>
            <a:endParaRPr lang="en-US" altLang="zh-CN" dirty="0">
              <a:latin typeface="Times New Roman" panose="02020603050405020304" pitchFamily="18" charset="0"/>
            </a:endParaRPr>
          </a:p>
          <a:p>
            <a:pPr lvl="1"/>
            <a:r>
              <a:rPr lang="en-US" altLang="zh-CN" dirty="0">
                <a:latin typeface="Times New Roman" panose="02020603050405020304" pitchFamily="18" charset="0"/>
              </a:rPr>
              <a:t>class verifier</a:t>
            </a:r>
            <a:endParaRPr lang="en-US" altLang="zh-CN" dirty="0">
              <a:latin typeface="Times New Roman" panose="02020603050405020304" pitchFamily="18" charset="0"/>
            </a:endParaRPr>
          </a:p>
          <a:p>
            <a:pPr lvl="1"/>
            <a:r>
              <a:rPr lang="en-US" altLang="zh-CN" dirty="0">
                <a:latin typeface="Times New Roman" panose="02020603050405020304" pitchFamily="18" charset="0"/>
              </a:rPr>
              <a:t>Java interpreter</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r>
              <a:rPr lang="en-US" altLang="zh-CN" dirty="0">
                <a:latin typeface="Times New Roman" panose="02020603050405020304" pitchFamily="18" charset="0"/>
              </a:rPr>
              <a:t>Java interpreter</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software module that interprets the bytecodes one at a time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Just-In-Time (JIT) compilers turns the architecture-neutral bytecodes into native machine language for the host computer.</a:t>
            </a:r>
            <a:endParaRPr lang="en-US" altLang="zh-CN" dirty="0">
              <a:latin typeface="Times New Roman" panose="02020603050405020304" pitchFamily="18" charset="0"/>
            </a:endParaRPr>
          </a:p>
          <a:p>
            <a:r>
              <a:rPr lang="en-US" altLang="zh-CN" dirty="0">
                <a:latin typeface="Times New Roman" panose="02020603050405020304" pitchFamily="18" charset="0"/>
              </a:rPr>
              <a:t>JVM automatically manages memory by performing garbage collection.</a:t>
            </a:r>
            <a:endParaRPr lang="en-US" altLang="zh-CN" dirty="0">
              <a:latin typeface="Times New Roman" panose="02020603050405020304" pitchFamily="18" charset="0"/>
            </a:endParaRPr>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l="395" t="18935" r="395" b="18935"/>
          <a:stretch>
            <a:fillRect/>
          </a:stretch>
        </p:blipFill>
        <p:spPr bwMode="auto">
          <a:xfrm>
            <a:off x="5780963" y="1088740"/>
            <a:ext cx="5670631" cy="2565026"/>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animEffect transition="in" filter="wipe(left)">
                                      <p:cBhvr>
                                        <p:cTn id="7" dur="500"/>
                                        <p:tgtEl>
                                          <p:spTgt spid="27648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6483">
                                            <p:txEl>
                                              <p:pRg st="1" end="1"/>
                                            </p:txEl>
                                          </p:spTgt>
                                        </p:tgtEl>
                                        <p:attrNameLst>
                                          <p:attrName>style.visibility</p:attrName>
                                        </p:attrNameLst>
                                      </p:cBhvr>
                                      <p:to>
                                        <p:strVal val="visible"/>
                                      </p:to>
                                    </p:set>
                                    <p:animEffect transition="in" filter="wipe(left)">
                                      <p:cBhvr>
                                        <p:cTn id="10" dur="500"/>
                                        <p:tgtEl>
                                          <p:spTgt spid="27648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6483">
                                            <p:txEl>
                                              <p:pRg st="2" end="2"/>
                                            </p:txEl>
                                          </p:spTgt>
                                        </p:tgtEl>
                                        <p:attrNameLst>
                                          <p:attrName>style.visibility</p:attrName>
                                        </p:attrNameLst>
                                      </p:cBhvr>
                                      <p:to>
                                        <p:strVal val="visible"/>
                                      </p:to>
                                    </p:set>
                                    <p:animEffect transition="in" filter="wipe(left)">
                                      <p:cBhvr>
                                        <p:cTn id="13" dur="500"/>
                                        <p:tgtEl>
                                          <p:spTgt spid="27648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6483">
                                            <p:txEl>
                                              <p:pRg st="3" end="3"/>
                                            </p:txEl>
                                          </p:spTgt>
                                        </p:tgtEl>
                                        <p:attrNameLst>
                                          <p:attrName>style.visibility</p:attrName>
                                        </p:attrNameLst>
                                      </p:cBhvr>
                                      <p:to>
                                        <p:strVal val="visible"/>
                                      </p:to>
                                    </p:set>
                                    <p:animEffect transition="in" filter="wipe(left)">
                                      <p:cBhvr>
                                        <p:cTn id="16" dur="500"/>
                                        <p:tgtEl>
                                          <p:spTgt spid="27648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6483">
                                            <p:txEl>
                                              <p:pRg st="5" end="5"/>
                                            </p:txEl>
                                          </p:spTgt>
                                        </p:tgtEl>
                                        <p:attrNameLst>
                                          <p:attrName>style.visibility</p:attrName>
                                        </p:attrNameLst>
                                      </p:cBhvr>
                                      <p:to>
                                        <p:strVal val="visible"/>
                                      </p:to>
                                    </p:set>
                                    <p:animEffect transition="in" filter="wipe(left)">
                                      <p:cBhvr>
                                        <p:cTn id="21" dur="500"/>
                                        <p:tgtEl>
                                          <p:spTgt spid="276483">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76483">
                                            <p:txEl>
                                              <p:pRg st="6" end="6"/>
                                            </p:txEl>
                                          </p:spTgt>
                                        </p:tgtEl>
                                        <p:attrNameLst>
                                          <p:attrName>style.visibility</p:attrName>
                                        </p:attrNameLst>
                                      </p:cBhvr>
                                      <p:to>
                                        <p:strVal val="visible"/>
                                      </p:to>
                                    </p:set>
                                    <p:animEffect transition="in" filter="wipe(left)">
                                      <p:cBhvr>
                                        <p:cTn id="24" dur="500"/>
                                        <p:tgtEl>
                                          <p:spTgt spid="276483">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76483">
                                            <p:txEl>
                                              <p:pRg st="7" end="7"/>
                                            </p:txEl>
                                          </p:spTgt>
                                        </p:tgtEl>
                                        <p:attrNameLst>
                                          <p:attrName>style.visibility</p:attrName>
                                        </p:attrNameLst>
                                      </p:cBhvr>
                                      <p:to>
                                        <p:strVal val="visible"/>
                                      </p:to>
                                    </p:set>
                                    <p:animEffect transition="in" filter="wipe(left)">
                                      <p:cBhvr>
                                        <p:cTn id="27" dur="500"/>
                                        <p:tgtEl>
                                          <p:spTgt spid="27648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483">
                                            <p:txEl>
                                              <p:pRg st="8" end="8"/>
                                            </p:txEl>
                                          </p:spTgt>
                                        </p:tgtEl>
                                        <p:attrNameLst>
                                          <p:attrName>style.visibility</p:attrName>
                                        </p:attrNameLst>
                                      </p:cBhvr>
                                      <p:to>
                                        <p:strVal val="visible"/>
                                      </p:to>
                                    </p:set>
                                    <p:animEffect transition="in" filter="wipe(left)">
                                      <p:cBhvr>
                                        <p:cTn id="32" dur="500"/>
                                        <p:tgtEl>
                                          <p:spTgt spid="27648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circle(ou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zh-CN" dirty="0"/>
              <a:t>2.9  Operating System Generation</a:t>
            </a:r>
            <a:endParaRPr lang="en-US" altLang="zh-CN" dirty="0"/>
          </a:p>
        </p:txBody>
      </p:sp>
      <p:sp>
        <p:nvSpPr>
          <p:cNvPr id="366595" name="Rectangle 3"/>
          <p:cNvSpPr>
            <a:spLocks noGrp="1" noChangeArrowheads="1"/>
          </p:cNvSpPr>
          <p:nvPr>
            <p:ph idx="1"/>
          </p:nvPr>
        </p:nvSpPr>
        <p:spPr/>
        <p:txBody>
          <a:bodyPr>
            <a:normAutofit/>
          </a:bodyPr>
          <a:lstStyle/>
          <a:p>
            <a:pPr>
              <a:spcBef>
                <a:spcPts val="600"/>
              </a:spcBef>
            </a:pPr>
            <a:r>
              <a:rPr lang="en-US" altLang="zh-CN" dirty="0">
                <a:latin typeface="Times New Roman" panose="02020603050405020304" pitchFamily="18" charset="0"/>
              </a:rPr>
              <a:t>Operating systems are designed to run on any of a class of machines; </a:t>
            </a:r>
            <a:br>
              <a:rPr lang="en-US" altLang="zh-CN" dirty="0">
                <a:latin typeface="Times New Roman" panose="02020603050405020304" pitchFamily="18" charset="0"/>
              </a:rPr>
            </a:br>
            <a:r>
              <a:rPr lang="en-US" altLang="zh-CN" dirty="0">
                <a:latin typeface="Times New Roman" panose="02020603050405020304" pitchFamily="18" charset="0"/>
              </a:rPr>
              <a:t>the system must be configured for each specific computer site.</a:t>
            </a:r>
            <a:endParaRPr lang="en-US" altLang="zh-CN" dirty="0">
              <a:latin typeface="Times New Roman" panose="02020603050405020304" pitchFamily="18" charset="0"/>
            </a:endParaRPr>
          </a:p>
          <a:p>
            <a:pPr>
              <a:spcBef>
                <a:spcPts val="600"/>
              </a:spcBef>
            </a:pPr>
            <a:r>
              <a:rPr lang="en-US" altLang="zh-CN" dirty="0">
                <a:solidFill>
                  <a:srgbClr val="0000FF"/>
                </a:solidFill>
                <a:latin typeface="Times New Roman" panose="02020603050405020304" pitchFamily="18" charset="0"/>
              </a:rPr>
              <a:t>SYSGEN</a:t>
            </a:r>
            <a:r>
              <a:rPr lang="en-US" altLang="zh-CN" dirty="0">
                <a:latin typeface="Times New Roman" panose="02020603050405020304" pitchFamily="18" charset="0"/>
              </a:rPr>
              <a:t> program obtains information concerning the specific configuration of the hardware system.</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CPU,</a:t>
            </a:r>
            <a:r>
              <a:rPr lang="zh-CN" altLang="en-US" dirty="0">
                <a:latin typeface="Times New Roman" panose="02020603050405020304" pitchFamily="18" charset="0"/>
              </a:rPr>
              <a:t> </a:t>
            </a:r>
            <a:r>
              <a:rPr lang="en-US" altLang="zh-CN" dirty="0">
                <a:latin typeface="Times New Roman" panose="02020603050405020304" pitchFamily="18" charset="0"/>
              </a:rPr>
              <a:t>memory size, devices, buffer size and number, etc.</a:t>
            </a:r>
            <a:endParaRPr lang="en-US" altLang="zh-CN" dirty="0">
              <a:latin typeface="Times New Roman" panose="02020603050405020304" pitchFamily="18" charset="0"/>
            </a:endParaRPr>
          </a:p>
          <a:p>
            <a:pPr>
              <a:spcBef>
                <a:spcPts val="600"/>
              </a:spcBef>
            </a:pPr>
            <a:r>
              <a:rPr lang="en-US" altLang="zh-CN" dirty="0">
                <a:latin typeface="Times New Roman" panose="02020603050405020304" pitchFamily="18" charset="0"/>
              </a:rPr>
              <a:t>System generation methods</a:t>
            </a:r>
            <a:endParaRPr lang="en-US" altLang="zh-CN" dirty="0">
              <a:latin typeface="Times New Roman" panose="02020603050405020304" pitchFamily="18" charset="0"/>
            </a:endParaRPr>
          </a:p>
          <a:p>
            <a:pPr marL="914400" lvl="1" indent="-457200">
              <a:spcBef>
                <a:spcPts val="600"/>
              </a:spcBef>
              <a:buFont typeface="+mj-lt"/>
              <a:buAutoNum type="arabicPeriod"/>
            </a:pPr>
            <a:r>
              <a:rPr lang="en-US" altLang="zh-CN" dirty="0">
                <a:latin typeface="Times New Roman" panose="02020603050405020304" pitchFamily="18" charset="0"/>
              </a:rPr>
              <a:t>To modify a copy of the source code of the OS. </a:t>
            </a:r>
            <a:endParaRPr lang="en-US" altLang="zh-CN" dirty="0">
              <a:latin typeface="Times New Roman" panose="02020603050405020304" pitchFamily="18" charset="0"/>
            </a:endParaRPr>
          </a:p>
          <a:p>
            <a:pPr marL="914400" lvl="1" indent="-457200">
              <a:spcBef>
                <a:spcPts val="600"/>
              </a:spcBef>
              <a:buFont typeface="+mj-lt"/>
              <a:buAutoNum type="arabicPeriod"/>
            </a:pPr>
            <a:r>
              <a:rPr lang="en-US" altLang="zh-CN" dirty="0">
                <a:latin typeface="Times New Roman" panose="02020603050405020304" pitchFamily="18" charset="0"/>
              </a:rPr>
              <a:t>To create tables and select modules from a precompiled library. </a:t>
            </a:r>
            <a:endParaRPr lang="en-US" altLang="zh-CN" dirty="0">
              <a:latin typeface="Times New Roman" panose="02020603050405020304" pitchFamily="18" charset="0"/>
            </a:endParaRPr>
          </a:p>
          <a:p>
            <a:pPr marL="914400" lvl="1" indent="-457200">
              <a:spcBef>
                <a:spcPts val="600"/>
              </a:spcBef>
              <a:buFont typeface="+mj-lt"/>
              <a:buAutoNum type="arabicPeriod"/>
            </a:pPr>
            <a:r>
              <a:rPr lang="en-US" altLang="zh-CN" dirty="0">
                <a:latin typeface="Times New Roman" panose="02020603050405020304" pitchFamily="18" charset="0"/>
              </a:rPr>
              <a:t>To create the appropriate tables to describe the system, the system is completely table driven. </a:t>
            </a:r>
            <a:br>
              <a:rPr lang="en-US" altLang="zh-CN" dirty="0">
                <a:latin typeface="Times New Roman" panose="02020603050405020304" pitchFamily="18" charset="0"/>
              </a:rPr>
            </a:br>
            <a:r>
              <a:rPr lang="en-US" altLang="zh-CN" dirty="0">
                <a:latin typeface="Times New Roman" panose="02020603050405020304" pitchFamily="18" charset="0"/>
              </a:rPr>
              <a:t>Selection occurs at execution time.</a:t>
            </a:r>
            <a:endParaRPr lang="en-US" altLang="zh-CN" dirty="0">
              <a:latin typeface="Times New Roman" panose="02020603050405020304" pitchFamily="18" charset="0"/>
            </a:endParaRPr>
          </a:p>
        </p:txBody>
      </p:sp>
      <p:sp>
        <p:nvSpPr>
          <p:cNvPr id="2"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wipe(left)">
                                      <p:cBhvr>
                                        <p:cTn id="7" dur="500"/>
                                        <p:tgtEl>
                                          <p:spTgt spid="366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595">
                                            <p:txEl>
                                              <p:pRg st="1" end="1"/>
                                            </p:txEl>
                                          </p:spTgt>
                                        </p:tgtEl>
                                        <p:attrNameLst>
                                          <p:attrName>style.visibility</p:attrName>
                                        </p:attrNameLst>
                                      </p:cBhvr>
                                      <p:to>
                                        <p:strVal val="visible"/>
                                      </p:to>
                                    </p:set>
                                    <p:animEffect transition="in" filter="wipe(left)">
                                      <p:cBhvr>
                                        <p:cTn id="12" dur="500"/>
                                        <p:tgtEl>
                                          <p:spTgt spid="36659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66595">
                                            <p:txEl>
                                              <p:pRg st="2" end="2"/>
                                            </p:txEl>
                                          </p:spTgt>
                                        </p:tgtEl>
                                        <p:attrNameLst>
                                          <p:attrName>style.visibility</p:attrName>
                                        </p:attrNameLst>
                                      </p:cBhvr>
                                      <p:to>
                                        <p:strVal val="visible"/>
                                      </p:to>
                                    </p:set>
                                    <p:animEffect transition="in" filter="wipe(left)">
                                      <p:cBhvr>
                                        <p:cTn id="15" dur="500"/>
                                        <p:tgtEl>
                                          <p:spTgt spid="3665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6595">
                                            <p:txEl>
                                              <p:pRg st="3" end="3"/>
                                            </p:txEl>
                                          </p:spTgt>
                                        </p:tgtEl>
                                        <p:attrNameLst>
                                          <p:attrName>style.visibility</p:attrName>
                                        </p:attrNameLst>
                                      </p:cBhvr>
                                      <p:to>
                                        <p:strVal val="visible"/>
                                      </p:to>
                                    </p:set>
                                    <p:animEffect transition="in" filter="wipe(left)">
                                      <p:cBhvr>
                                        <p:cTn id="20" dur="500"/>
                                        <p:tgtEl>
                                          <p:spTgt spid="36659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66595">
                                            <p:txEl>
                                              <p:pRg st="4" end="4"/>
                                            </p:txEl>
                                          </p:spTgt>
                                        </p:tgtEl>
                                        <p:attrNameLst>
                                          <p:attrName>style.visibility</p:attrName>
                                        </p:attrNameLst>
                                      </p:cBhvr>
                                      <p:to>
                                        <p:strVal val="visible"/>
                                      </p:to>
                                    </p:set>
                                    <p:animEffect transition="in" filter="wipe(left)">
                                      <p:cBhvr>
                                        <p:cTn id="23" dur="500"/>
                                        <p:tgtEl>
                                          <p:spTgt spid="36659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66595">
                                            <p:txEl>
                                              <p:pRg st="5" end="5"/>
                                            </p:txEl>
                                          </p:spTgt>
                                        </p:tgtEl>
                                        <p:attrNameLst>
                                          <p:attrName>style.visibility</p:attrName>
                                        </p:attrNameLst>
                                      </p:cBhvr>
                                      <p:to>
                                        <p:strVal val="visible"/>
                                      </p:to>
                                    </p:set>
                                    <p:animEffect transition="in" filter="wipe(left)">
                                      <p:cBhvr>
                                        <p:cTn id="26" dur="500"/>
                                        <p:tgtEl>
                                          <p:spTgt spid="36659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6595">
                                            <p:txEl>
                                              <p:pRg st="6" end="6"/>
                                            </p:txEl>
                                          </p:spTgt>
                                        </p:tgtEl>
                                        <p:attrNameLst>
                                          <p:attrName>style.visibility</p:attrName>
                                        </p:attrNameLst>
                                      </p:cBhvr>
                                      <p:to>
                                        <p:strVal val="visible"/>
                                      </p:to>
                                    </p:set>
                                    <p:animEffect transition="in" filter="wipe(left)">
                                      <p:cBhvr>
                                        <p:cTn id="29" dur="500"/>
                                        <p:tgtEl>
                                          <p:spTgt spid="36659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circle(out)">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ltLang="zh-CN" dirty="0"/>
              <a:t>2.10  System Boot</a:t>
            </a:r>
            <a:endParaRPr lang="en-US" altLang="zh-CN" dirty="0"/>
          </a:p>
        </p:txBody>
      </p:sp>
      <p:sp>
        <p:nvSpPr>
          <p:cNvPr id="368643" name="Rectangle 3"/>
          <p:cNvSpPr>
            <a:spLocks noGrp="1" noChangeArrowheads="1"/>
          </p:cNvSpPr>
          <p:nvPr>
            <p:ph idx="1"/>
          </p:nvPr>
        </p:nvSpPr>
        <p:spPr/>
        <p:txBody>
          <a:bodyPr>
            <a:normAutofit/>
          </a:bodyPr>
          <a:lstStyle/>
          <a:p>
            <a:pPr>
              <a:spcBef>
                <a:spcPts val="200"/>
              </a:spcBef>
            </a:pPr>
            <a:r>
              <a:rPr lang="en-US" altLang="zh-CN" dirty="0">
                <a:latin typeface="Times New Roman" panose="02020603050405020304" pitchFamily="18" charset="0"/>
              </a:rPr>
              <a:t>Operating system must be made available to hardware so hardware can start it.</a:t>
            </a:r>
            <a:endParaRPr lang="en-US" altLang="zh-CN" dirty="0">
              <a:latin typeface="Times New Roman" panose="02020603050405020304" pitchFamily="18" charset="0"/>
            </a:endParaRPr>
          </a:p>
          <a:p>
            <a:pPr>
              <a:spcBef>
                <a:spcPts val="200"/>
              </a:spcBef>
            </a:pPr>
            <a:r>
              <a:rPr lang="en-US" altLang="zh-CN" i="1" dirty="0">
                <a:solidFill>
                  <a:srgbClr val="0000FF"/>
                </a:solidFill>
                <a:latin typeface="Times New Roman" panose="02020603050405020304" pitchFamily="18" charset="0"/>
              </a:rPr>
              <a:t>Booting</a:t>
            </a:r>
            <a:r>
              <a:rPr lang="en-US" altLang="zh-CN" dirty="0">
                <a:latin typeface="Times New Roman" panose="02020603050405020304" pitchFamily="18" charset="0"/>
              </a:rPr>
              <a:t> – starting a computer by loading the kernel.</a:t>
            </a:r>
            <a:endParaRPr lang="en-US" altLang="zh-CN" dirty="0">
              <a:latin typeface="Times New Roman" panose="02020603050405020304" pitchFamily="18" charset="0"/>
            </a:endParaRPr>
          </a:p>
          <a:p>
            <a:pPr>
              <a:spcBef>
                <a:spcPts val="200"/>
              </a:spcBef>
            </a:pPr>
            <a:r>
              <a:rPr lang="en-US" altLang="zh-CN" i="1" dirty="0">
                <a:solidFill>
                  <a:srgbClr val="0000FF"/>
                </a:solidFill>
                <a:latin typeface="Times New Roman" panose="02020603050405020304" pitchFamily="18" charset="0"/>
              </a:rPr>
              <a:t>Bootstrap program</a:t>
            </a:r>
            <a:r>
              <a:rPr lang="en-US" altLang="zh-CN" dirty="0">
                <a:latin typeface="Times New Roman" panose="02020603050405020304" pitchFamily="18" charset="0"/>
              </a:rPr>
              <a:t> (</a:t>
            </a:r>
            <a:r>
              <a:rPr lang="en-US" altLang="zh-CN" i="1" dirty="0">
                <a:solidFill>
                  <a:srgbClr val="0000FF"/>
                </a:solidFill>
                <a:latin typeface="Times New Roman" panose="02020603050405020304" pitchFamily="18" charset="0"/>
              </a:rPr>
              <a:t>bootstrap</a:t>
            </a:r>
            <a:r>
              <a:rPr lang="en-US" altLang="zh-CN" dirty="0">
                <a:solidFill>
                  <a:srgbClr val="0000FF"/>
                </a:solidFill>
                <a:latin typeface="Times New Roman" panose="02020603050405020304" pitchFamily="18" charset="0"/>
              </a:rPr>
              <a:t> </a:t>
            </a:r>
            <a:r>
              <a:rPr lang="en-US" altLang="zh-CN" i="1" dirty="0">
                <a:solidFill>
                  <a:srgbClr val="0000FF"/>
                </a:solidFill>
                <a:latin typeface="Times New Roman" panose="02020603050405020304" pitchFamily="18" charset="0"/>
              </a:rPr>
              <a:t>loader</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lvl="1">
              <a:spcBef>
                <a:spcPts val="200"/>
              </a:spcBef>
            </a:pPr>
            <a:r>
              <a:rPr lang="en-US" altLang="zh-CN" dirty="0">
                <a:latin typeface="Times New Roman" panose="02020603050405020304" pitchFamily="18" charset="0"/>
              </a:rPr>
              <a:t>small piece of code stored in ROM</a:t>
            </a:r>
            <a:endParaRPr lang="en-US" altLang="zh-CN" dirty="0">
              <a:latin typeface="Times New Roman" panose="02020603050405020304" pitchFamily="18" charset="0"/>
            </a:endParaRPr>
          </a:p>
          <a:p>
            <a:pPr lvl="1">
              <a:spcBef>
                <a:spcPts val="200"/>
              </a:spcBef>
            </a:pPr>
            <a:r>
              <a:rPr lang="en-US" altLang="zh-CN" dirty="0">
                <a:latin typeface="Times New Roman" panose="02020603050405020304" pitchFamily="18" charset="0"/>
              </a:rPr>
              <a:t>locates the kernel, loads it into memory, and starts its execution.</a:t>
            </a:r>
            <a:endParaRPr lang="en-US" altLang="zh-CN" dirty="0">
              <a:latin typeface="Times New Roman" panose="02020603050405020304" pitchFamily="18" charset="0"/>
            </a:endParaRPr>
          </a:p>
          <a:p>
            <a:pPr>
              <a:spcBef>
                <a:spcPts val="200"/>
              </a:spcBef>
            </a:pPr>
            <a:r>
              <a:rPr lang="en-US" altLang="zh-CN" dirty="0">
                <a:latin typeface="Times New Roman" panose="02020603050405020304" pitchFamily="18" charset="0"/>
              </a:rPr>
              <a:t>two-step process</a:t>
            </a:r>
            <a:endParaRPr lang="en-US" altLang="zh-CN" dirty="0">
              <a:latin typeface="Times New Roman" panose="02020603050405020304" pitchFamily="18" charset="0"/>
            </a:endParaRPr>
          </a:p>
          <a:p>
            <a:pPr lvl="1">
              <a:spcBef>
                <a:spcPts val="200"/>
              </a:spcBef>
            </a:pPr>
            <a:r>
              <a:rPr lang="en-US" altLang="zh-CN" i="1" dirty="0">
                <a:solidFill>
                  <a:srgbClr val="0000FF"/>
                </a:solidFill>
                <a:latin typeface="Times New Roman" panose="02020603050405020304" pitchFamily="18" charset="0"/>
              </a:rPr>
              <a:t>bootstrap loader</a:t>
            </a:r>
            <a:endParaRPr lang="en-US" altLang="zh-CN" dirty="0">
              <a:solidFill>
                <a:srgbClr val="0000FF"/>
              </a:solidFill>
              <a:latin typeface="Times New Roman" panose="02020603050405020304" pitchFamily="18" charset="0"/>
            </a:endParaRPr>
          </a:p>
          <a:p>
            <a:pPr lvl="2">
              <a:spcBef>
                <a:spcPts val="200"/>
              </a:spcBef>
            </a:pPr>
            <a:r>
              <a:rPr lang="en-US" altLang="zh-CN" sz="2400" dirty="0"/>
              <a:t>diagnostics, initialize the system</a:t>
            </a:r>
            <a:endParaRPr lang="en-US" altLang="zh-CN" sz="2400" dirty="0"/>
          </a:p>
          <a:p>
            <a:pPr lvl="2">
              <a:spcBef>
                <a:spcPts val="200"/>
              </a:spcBef>
            </a:pPr>
            <a:r>
              <a:rPr lang="en-US" altLang="zh-CN" sz="2400" dirty="0"/>
              <a:t>fetches the </a:t>
            </a:r>
            <a:r>
              <a:rPr lang="en-US" altLang="zh-CN" sz="2400" i="1" dirty="0">
                <a:solidFill>
                  <a:srgbClr val="0000FF"/>
                </a:solidFill>
              </a:rPr>
              <a:t>boot</a:t>
            </a:r>
            <a:r>
              <a:rPr lang="en-US" altLang="zh-CN" sz="2400" dirty="0"/>
              <a:t> </a:t>
            </a:r>
            <a:r>
              <a:rPr lang="en-US" altLang="zh-CN" sz="2400" i="1" dirty="0">
                <a:solidFill>
                  <a:srgbClr val="0000FF"/>
                </a:solidFill>
              </a:rPr>
              <a:t>program</a:t>
            </a:r>
            <a:r>
              <a:rPr lang="en-US" altLang="zh-CN" sz="2400" dirty="0"/>
              <a:t> from boot block into memory to execute. </a:t>
            </a:r>
            <a:endParaRPr lang="en-US" altLang="zh-CN" sz="2400" dirty="0"/>
          </a:p>
          <a:p>
            <a:pPr lvl="1">
              <a:spcBef>
                <a:spcPts val="200"/>
              </a:spcBef>
            </a:pPr>
            <a:r>
              <a:rPr lang="en-US" altLang="zh-CN" i="1" dirty="0">
                <a:solidFill>
                  <a:srgbClr val="0000FF"/>
                </a:solidFill>
                <a:latin typeface="Times New Roman" panose="02020603050405020304" pitchFamily="18" charset="0"/>
              </a:rPr>
              <a:t>boot</a:t>
            </a:r>
            <a:r>
              <a:rPr lang="en-US" altLang="zh-CN" dirty="0">
                <a:latin typeface="Times New Roman" panose="02020603050405020304" pitchFamily="18" charset="0"/>
              </a:rPr>
              <a:t> </a:t>
            </a:r>
            <a:r>
              <a:rPr lang="en-US" altLang="zh-CN" i="1" dirty="0">
                <a:solidFill>
                  <a:srgbClr val="0000FF"/>
                </a:solidFill>
                <a:latin typeface="Times New Roman" panose="02020603050405020304" pitchFamily="18" charset="0"/>
              </a:rPr>
              <a:t>program</a:t>
            </a:r>
            <a:endParaRPr lang="en-US" altLang="zh-CN" i="1" dirty="0">
              <a:solidFill>
                <a:srgbClr val="0000FF"/>
              </a:solidFill>
              <a:latin typeface="Times New Roman" panose="02020603050405020304" pitchFamily="18" charset="0"/>
            </a:endParaRPr>
          </a:p>
          <a:p>
            <a:pPr lvl="2">
              <a:spcBef>
                <a:spcPts val="200"/>
              </a:spcBef>
            </a:pPr>
            <a:r>
              <a:rPr lang="en-US" altLang="zh-CN" sz="2400" dirty="0"/>
              <a:t>loads the entire OS into memory and begin its execution</a:t>
            </a:r>
            <a:endParaRPr lang="zh-CN" altLang="en-US" sz="2400" dirty="0"/>
          </a:p>
          <a:p>
            <a:pPr>
              <a:spcBef>
                <a:spcPts val="200"/>
              </a:spcBef>
            </a:pPr>
            <a:endParaRPr lang="en-US" altLang="zh-CN" dirty="0">
              <a:latin typeface="Times New Roman" panose="02020603050405020304" pitchFamily="18" charset="0"/>
            </a:endParaRPr>
          </a:p>
        </p:txBody>
      </p:sp>
      <p:sp>
        <p:nvSpPr>
          <p:cNvPr id="2" name="动作按钮: 结束 7">
            <a:hlinkClick r:id="" action="ppaction://noaction" highlightClick="1"/>
          </p:cNvPr>
          <p:cNvSpPr/>
          <p:nvPr/>
        </p:nvSpPr>
        <p:spPr bwMode="auto">
          <a:xfrm>
            <a:off x="11710400" y="6372375"/>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noAutofit/>
          </a:bodyPr>
          <a:lstStyle>
            <a:defPPr>
              <a:defRPr lang="zh-CN"/>
            </a:defPPr>
            <a:lvl1pPr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1pPr>
            <a:lvl2pPr marL="4572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2pPr>
            <a:lvl3pPr marL="9144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3pPr>
            <a:lvl4pPr marL="13716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4pPr>
            <a:lvl5pPr marL="1828800" algn="l" rtl="0" fontAlgn="base">
              <a:spcBef>
                <a:spcPct val="0"/>
              </a:spcBef>
              <a:spcAft>
                <a:spcPct val="0"/>
              </a:spcAft>
              <a:defRPr kumimoji="1" sz="2400" b="1" kern="1200">
                <a:solidFill>
                  <a:schemeClr val="tx1"/>
                </a:solidFill>
                <a:latin typeface="Times New Roman" panose="02020603050405020304" pitchFamily="18" charset="0"/>
                <a:ea typeface="黑体" panose="0201060906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2" charset="-122"/>
                <a:cs typeface="+mn-cs"/>
              </a:defRPr>
            </a:lvl9pPr>
          </a:lstStyle>
          <a:p>
            <a:pPr algn="ctr"/>
            <a:endParaRPr lang="zh-CN" altLang="en-US" sz="1400" dirty="0">
              <a:solidFill>
                <a:schemeClr val="bg1"/>
              </a:solidFill>
            </a:endParaRPr>
          </a:p>
        </p:txBody>
      </p:sp>
      <p:sp>
        <p:nvSpPr>
          <p:cNvPr id="3" name="灯片编号占位符 2"/>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43">
                                            <p:txEl>
                                              <p:pRg st="0" end="0"/>
                                            </p:txEl>
                                          </p:spTgt>
                                        </p:tgtEl>
                                        <p:attrNameLst>
                                          <p:attrName>style.visibility</p:attrName>
                                        </p:attrNameLst>
                                      </p:cBhvr>
                                      <p:to>
                                        <p:strVal val="visible"/>
                                      </p:to>
                                    </p:set>
                                    <p:animEffect transition="in" filter="wipe(left)">
                                      <p:cBhvr>
                                        <p:cTn id="7" dur="500"/>
                                        <p:tgtEl>
                                          <p:spTgt spid="368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43">
                                            <p:txEl>
                                              <p:pRg st="1" end="1"/>
                                            </p:txEl>
                                          </p:spTgt>
                                        </p:tgtEl>
                                        <p:attrNameLst>
                                          <p:attrName>style.visibility</p:attrName>
                                        </p:attrNameLst>
                                      </p:cBhvr>
                                      <p:to>
                                        <p:strVal val="visible"/>
                                      </p:to>
                                    </p:set>
                                    <p:animEffect transition="in" filter="wipe(left)">
                                      <p:cBhvr>
                                        <p:cTn id="12" dur="500"/>
                                        <p:tgtEl>
                                          <p:spTgt spid="368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43">
                                            <p:txEl>
                                              <p:pRg st="2" end="2"/>
                                            </p:txEl>
                                          </p:spTgt>
                                        </p:tgtEl>
                                        <p:attrNameLst>
                                          <p:attrName>style.visibility</p:attrName>
                                        </p:attrNameLst>
                                      </p:cBhvr>
                                      <p:to>
                                        <p:strVal val="visible"/>
                                      </p:to>
                                    </p:set>
                                    <p:animEffect transition="in" filter="wipe(left)">
                                      <p:cBhvr>
                                        <p:cTn id="17" dur="500"/>
                                        <p:tgtEl>
                                          <p:spTgt spid="36864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8643">
                                            <p:txEl>
                                              <p:pRg st="3" end="3"/>
                                            </p:txEl>
                                          </p:spTgt>
                                        </p:tgtEl>
                                        <p:attrNameLst>
                                          <p:attrName>style.visibility</p:attrName>
                                        </p:attrNameLst>
                                      </p:cBhvr>
                                      <p:to>
                                        <p:strVal val="visible"/>
                                      </p:to>
                                    </p:set>
                                    <p:animEffect transition="in" filter="wipe(left)">
                                      <p:cBhvr>
                                        <p:cTn id="20" dur="500"/>
                                        <p:tgtEl>
                                          <p:spTgt spid="36864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68643">
                                            <p:txEl>
                                              <p:pRg st="4" end="4"/>
                                            </p:txEl>
                                          </p:spTgt>
                                        </p:tgtEl>
                                        <p:attrNameLst>
                                          <p:attrName>style.visibility</p:attrName>
                                        </p:attrNameLst>
                                      </p:cBhvr>
                                      <p:to>
                                        <p:strVal val="visible"/>
                                      </p:to>
                                    </p:set>
                                    <p:animEffect transition="in" filter="wipe(left)">
                                      <p:cBhvr>
                                        <p:cTn id="23" dur="500"/>
                                        <p:tgtEl>
                                          <p:spTgt spid="36864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8643">
                                            <p:txEl>
                                              <p:pRg st="5" end="5"/>
                                            </p:txEl>
                                          </p:spTgt>
                                        </p:tgtEl>
                                        <p:attrNameLst>
                                          <p:attrName>style.visibility</p:attrName>
                                        </p:attrNameLst>
                                      </p:cBhvr>
                                      <p:to>
                                        <p:strVal val="visible"/>
                                      </p:to>
                                    </p:set>
                                    <p:animEffect transition="in" filter="wipe(left)">
                                      <p:cBhvr>
                                        <p:cTn id="28" dur="500"/>
                                        <p:tgtEl>
                                          <p:spTgt spid="368643">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8643">
                                            <p:txEl>
                                              <p:pRg st="6" end="6"/>
                                            </p:txEl>
                                          </p:spTgt>
                                        </p:tgtEl>
                                        <p:attrNameLst>
                                          <p:attrName>style.visibility</p:attrName>
                                        </p:attrNameLst>
                                      </p:cBhvr>
                                      <p:to>
                                        <p:strVal val="visible"/>
                                      </p:to>
                                    </p:set>
                                    <p:animEffect transition="in" filter="wipe(left)">
                                      <p:cBhvr>
                                        <p:cTn id="31" dur="500"/>
                                        <p:tgtEl>
                                          <p:spTgt spid="368643">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8643">
                                            <p:txEl>
                                              <p:pRg st="7" end="7"/>
                                            </p:txEl>
                                          </p:spTgt>
                                        </p:tgtEl>
                                        <p:attrNameLst>
                                          <p:attrName>style.visibility</p:attrName>
                                        </p:attrNameLst>
                                      </p:cBhvr>
                                      <p:to>
                                        <p:strVal val="visible"/>
                                      </p:to>
                                    </p:set>
                                    <p:animEffect transition="in" filter="wipe(left)">
                                      <p:cBhvr>
                                        <p:cTn id="34" dur="500"/>
                                        <p:tgtEl>
                                          <p:spTgt spid="368643">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8643">
                                            <p:txEl>
                                              <p:pRg st="8" end="8"/>
                                            </p:txEl>
                                          </p:spTgt>
                                        </p:tgtEl>
                                        <p:attrNameLst>
                                          <p:attrName>style.visibility</p:attrName>
                                        </p:attrNameLst>
                                      </p:cBhvr>
                                      <p:to>
                                        <p:strVal val="visible"/>
                                      </p:to>
                                    </p:set>
                                    <p:animEffect transition="in" filter="wipe(left)">
                                      <p:cBhvr>
                                        <p:cTn id="37" dur="500"/>
                                        <p:tgtEl>
                                          <p:spTgt spid="368643">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68643">
                                            <p:txEl>
                                              <p:pRg st="9" end="9"/>
                                            </p:txEl>
                                          </p:spTgt>
                                        </p:tgtEl>
                                        <p:attrNameLst>
                                          <p:attrName>style.visibility</p:attrName>
                                        </p:attrNameLst>
                                      </p:cBhvr>
                                      <p:to>
                                        <p:strVal val="visible"/>
                                      </p:to>
                                    </p:set>
                                    <p:animEffect transition="in" filter="wipe(left)">
                                      <p:cBhvr>
                                        <p:cTn id="40" dur="500"/>
                                        <p:tgtEl>
                                          <p:spTgt spid="368643">
                                            <p:txEl>
                                              <p:pRg st="9" end="9"/>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68643">
                                            <p:txEl>
                                              <p:pRg st="10" end="10"/>
                                            </p:txEl>
                                          </p:spTgt>
                                        </p:tgtEl>
                                        <p:attrNameLst>
                                          <p:attrName>style.visibility</p:attrName>
                                        </p:attrNameLst>
                                      </p:cBhvr>
                                      <p:to>
                                        <p:strVal val="visible"/>
                                      </p:to>
                                    </p:set>
                                    <p:animEffect transition="in" filter="wipe(left)">
                                      <p:cBhvr>
                                        <p:cTn id="43" dur="500"/>
                                        <p:tgtEl>
                                          <p:spTgt spid="36864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32"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circle(out)">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课后作业及研究性学习</a:t>
            </a:r>
            <a:endParaRPr lang="zh-CN" altLang="en-US" dirty="0"/>
          </a:p>
        </p:txBody>
      </p:sp>
      <p:sp>
        <p:nvSpPr>
          <p:cNvPr id="3" name="内容占位符 2"/>
          <p:cNvSpPr>
            <a:spLocks noGrp="1"/>
          </p:cNvSpPr>
          <p:nvPr>
            <p:ph idx="1"/>
          </p:nvPr>
        </p:nvSpPr>
        <p:spPr/>
        <p:txBody>
          <a:bodyPr/>
          <a:lstStyle/>
          <a:p>
            <a:r>
              <a:rPr lang="zh-CN" altLang="zh-CN" dirty="0">
                <a:latin typeface="楷体" panose="02010609060101010101" pitchFamily="49" charset="-122"/>
              </a:rPr>
              <a:t>作业：</a:t>
            </a:r>
            <a:endParaRPr lang="en-US" altLang="zh-CN" dirty="0">
              <a:latin typeface="楷体" panose="02010609060101010101" pitchFamily="49" charset="-122"/>
            </a:endParaRPr>
          </a:p>
          <a:p>
            <a:pPr lvl="1"/>
            <a:r>
              <a:rPr lang="zh-CN" altLang="zh-CN" dirty="0">
                <a:effectLst/>
                <a:latin typeface="楷体" panose="02010609060101010101" pitchFamily="49" charset="-122"/>
              </a:rPr>
              <a:t>掌握</a:t>
            </a:r>
            <a:r>
              <a:rPr lang="zh-CN" altLang="en-US" dirty="0">
                <a:effectLst/>
                <a:latin typeface="楷体" panose="02010609060101010101" pitchFamily="49" charset="-122"/>
              </a:rPr>
              <a:t>操作系统提供服务的方式</a:t>
            </a:r>
            <a:endParaRPr lang="en-US" altLang="zh-CN" dirty="0">
              <a:effectLst/>
              <a:latin typeface="楷体" panose="02010609060101010101" pitchFamily="49" charset="-122"/>
            </a:endParaRPr>
          </a:p>
          <a:p>
            <a:pPr lvl="1"/>
            <a:r>
              <a:rPr lang="zh-CN" altLang="en-US" dirty="0">
                <a:effectLst/>
                <a:latin typeface="楷体" panose="02010609060101010101" pitchFamily="49" charset="-122"/>
              </a:rPr>
              <a:t>掌握系统调用实现原理</a:t>
            </a:r>
            <a:endParaRPr lang="en-US" altLang="zh-CN" dirty="0">
              <a:effectLst/>
              <a:latin typeface="楷体" panose="02010609060101010101" pitchFamily="49" charset="-122"/>
            </a:endParaRPr>
          </a:p>
          <a:p>
            <a:r>
              <a:rPr lang="zh-CN" altLang="en-US" dirty="0">
                <a:latin typeface="楷体" panose="02010609060101010101" pitchFamily="49" charset="-122"/>
              </a:rPr>
              <a:t>实验：熟悉实验环境及操作</a:t>
            </a:r>
            <a:endParaRPr lang="en-US" altLang="zh-CN" dirty="0">
              <a:latin typeface="楷体" panose="02010609060101010101" pitchFamily="49" charset="-122"/>
            </a:endParaRPr>
          </a:p>
          <a:p>
            <a:r>
              <a:rPr lang="zh-CN" altLang="en-US" dirty="0">
                <a:latin typeface="楷体" panose="02010609060101010101" pitchFamily="49" charset="-122"/>
              </a:rPr>
              <a:t>研究性学习</a:t>
            </a:r>
            <a:endParaRPr lang="en-US" altLang="zh-CN" dirty="0">
              <a:latin typeface="楷体" panose="02010609060101010101" pitchFamily="49" charset="-122"/>
            </a:endParaRPr>
          </a:p>
          <a:p>
            <a:pPr lvl="1"/>
            <a:r>
              <a:rPr lang="zh-CN" altLang="en-US" dirty="0">
                <a:latin typeface="楷体" panose="02010609060101010101" pitchFamily="49" charset="-122"/>
              </a:rPr>
              <a:t>讨论设计操作系统的不同方法</a:t>
            </a:r>
            <a:endParaRPr lang="en-US" altLang="zh-CN" dirty="0">
              <a:latin typeface="楷体" panose="02010609060101010101" pitchFamily="49" charset="-122"/>
            </a:endParaRPr>
          </a:p>
          <a:p>
            <a:pPr lvl="1"/>
            <a:r>
              <a:rPr lang="zh-CN" altLang="en-US" dirty="0">
                <a:latin typeface="楷体" panose="02010609060101010101" pitchFamily="49" charset="-122"/>
              </a:rPr>
              <a:t>调研国产操作系统现状，撰写调研报告</a:t>
            </a:r>
            <a:endParaRPr lang="zh-CN" altLang="en-US" dirty="0">
              <a:latin typeface="楷体" panose="02010609060101010101" pitchFamily="49" charset="-122"/>
            </a:endParaRPr>
          </a:p>
        </p:txBody>
      </p:sp>
      <p:sp>
        <p:nvSpPr>
          <p:cNvPr id="7" name="云形 6">
            <a:hlinkClick r:id="rId1" action="ppaction://hlinksldjump"/>
          </p:cNvPr>
          <p:cNvSpPr/>
          <p:nvPr/>
        </p:nvSpPr>
        <p:spPr bwMode="auto">
          <a:xfrm>
            <a:off x="7536160" y="3271182"/>
            <a:ext cx="3780420" cy="1080000"/>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b="1" dirty="0">
                <a:solidFill>
                  <a:srgbClr val="0000FF"/>
                </a:solidFill>
                <a:ea typeface="楷体" panose="02010609060101010101" pitchFamily="49" charset="-122"/>
                <a:cs typeface="Times New Roman" panose="02020603050405020304" pitchFamily="18" charset="0"/>
              </a:rPr>
              <a:t>A4: </a:t>
            </a:r>
            <a:r>
              <a:rPr lang="zh-CN" altLang="en-US" b="1" dirty="0">
                <a:solidFill>
                  <a:srgbClr val="0000FF"/>
                </a:solidFill>
                <a:ea typeface="楷体" panose="02010609060101010101" pitchFamily="49" charset="-122"/>
                <a:cs typeface="Times New Roman" panose="02020603050405020304" pitchFamily="18" charset="0"/>
              </a:rPr>
              <a:t>国产</a:t>
            </a:r>
            <a:r>
              <a:rPr lang="en-US" altLang="zh-CN" b="1" dirty="0">
                <a:solidFill>
                  <a:srgbClr val="0000FF"/>
                </a:solidFill>
                <a:ea typeface="楷体" panose="02010609060101010101" pitchFamily="49" charset="-122"/>
                <a:cs typeface="Times New Roman" panose="02020603050405020304" pitchFamily="18" charset="0"/>
              </a:rPr>
              <a:t>OS</a:t>
            </a:r>
            <a:r>
              <a:rPr lang="zh-CN" altLang="en-US" b="1" dirty="0">
                <a:solidFill>
                  <a:srgbClr val="0000FF"/>
                </a:solidFill>
                <a:ea typeface="楷体" panose="02010609060101010101" pitchFamily="49" charset="-122"/>
                <a:cs typeface="Times New Roman" panose="02020603050405020304" pitchFamily="18" charset="0"/>
              </a:rPr>
              <a:t>现状？</a:t>
            </a:r>
            <a:endParaRPr lang="zh-CN" altLang="en-US" b="1" dirty="0">
              <a:solidFill>
                <a:srgbClr val="0000FF"/>
              </a:solidFill>
              <a:ea typeface="楷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4090" y="5949280"/>
            <a:ext cx="34575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A1: UI</a:t>
            </a:r>
            <a:endParaRPr lang="zh-CN" altLang="en-US" dirty="0"/>
          </a:p>
        </p:txBody>
      </p:sp>
      <p:sp>
        <p:nvSpPr>
          <p:cNvPr id="7" name="内容占位符 6"/>
          <p:cNvSpPr>
            <a:spLocks noGrp="1"/>
          </p:cNvSpPr>
          <p:nvPr>
            <p:ph idx="1"/>
          </p:nvPr>
        </p:nvSpPr>
        <p:spPr/>
        <p:txBody>
          <a:bodyPr/>
          <a:lstStyle/>
          <a:p>
            <a:r>
              <a:rPr lang="zh-CN" altLang="en-US" dirty="0"/>
              <a:t>操作系统的汉化</a:t>
            </a:r>
            <a:endParaRPr lang="en-US" altLang="zh-CN" dirty="0"/>
          </a:p>
          <a:p>
            <a:r>
              <a:rPr lang="en-US" altLang="zh-CN" dirty="0"/>
              <a:t>More Human-Computer Interface</a:t>
            </a:r>
            <a:endParaRPr lang="en-US" altLang="zh-CN" dirty="0"/>
          </a:p>
          <a:p>
            <a:pPr lvl="1"/>
            <a:r>
              <a:rPr lang="en-US" altLang="zh-CN" dirty="0">
                <a:latin typeface="Times New Roman" panose="02020603050405020304" pitchFamily="18" charset="0"/>
              </a:rPr>
              <a:t>Speech/Voice</a:t>
            </a:r>
            <a:endParaRPr lang="zh-CN" altLang="en-US" dirty="0">
              <a:latin typeface="Times New Roman" panose="02020603050405020304" pitchFamily="18" charset="0"/>
            </a:endParaRPr>
          </a:p>
          <a:p>
            <a:pPr lvl="1"/>
            <a:r>
              <a:rPr lang="en-US" altLang="zh-CN" dirty="0">
                <a:latin typeface="Times New Roman" panose="02020603050405020304" pitchFamily="18" charset="0"/>
              </a:rPr>
              <a:t>Image/Vision/Graphic</a:t>
            </a:r>
            <a:endParaRPr lang="en-US" altLang="zh-CN" dirty="0">
              <a:latin typeface="Times New Roman" panose="02020603050405020304" pitchFamily="18" charset="0"/>
            </a:endParaRPr>
          </a:p>
          <a:p>
            <a:pPr lvl="1"/>
            <a:r>
              <a:rPr lang="en-US" altLang="zh-CN" dirty="0">
                <a:latin typeface="Times New Roman" panose="02020603050405020304" pitchFamily="18" charset="0"/>
              </a:rPr>
              <a:t>Gesture</a:t>
            </a:r>
            <a:endParaRPr lang="en-US" altLang="zh-CN" dirty="0">
              <a:latin typeface="Times New Roman" panose="02020603050405020304" pitchFamily="18" charset="0"/>
            </a:endParaRPr>
          </a:p>
          <a:p>
            <a:pPr lvl="1"/>
            <a:r>
              <a:rPr lang="en-US" altLang="zh-CN" dirty="0">
                <a:latin typeface="Times New Roman" panose="02020603050405020304" pitchFamily="18" charset="0"/>
              </a:rPr>
              <a:t>Brain-Computer interface, BCI</a:t>
            </a:r>
            <a:endParaRPr lang="en-US" altLang="zh-CN" dirty="0">
              <a:latin typeface="Times New Roman" panose="02020603050405020304" pitchFamily="18" charset="0"/>
            </a:endParaRPr>
          </a:p>
          <a:p>
            <a:endParaRPr lang="zh-CN" altLang="en-US" dirty="0"/>
          </a:p>
          <a:p>
            <a:pPr lvl="1"/>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操作系统的汉化</a:t>
            </a:r>
            <a:endParaRPr lang="zh-CN" altLang="en-US" dirty="0"/>
          </a:p>
        </p:txBody>
      </p:sp>
      <p:sp>
        <p:nvSpPr>
          <p:cNvPr id="3" name="内容占位符 2"/>
          <p:cNvSpPr>
            <a:spLocks noGrp="1"/>
          </p:cNvSpPr>
          <p:nvPr>
            <p:ph idx="1"/>
          </p:nvPr>
        </p:nvSpPr>
        <p:spPr/>
        <p:txBody>
          <a:bodyPr>
            <a:normAutofit/>
          </a:bodyPr>
          <a:lstStyle/>
          <a:p>
            <a:r>
              <a:rPr lang="en-US" altLang="zh-CN" sz="3200" dirty="0">
                <a:latin typeface="Times New Roman" panose="02020603050405020304" pitchFamily="18" charset="0"/>
              </a:rPr>
              <a:t>CCDOS</a:t>
            </a:r>
            <a:endParaRPr lang="en-US" altLang="zh-CN" sz="3200" dirty="0">
              <a:latin typeface="Times New Roman" panose="02020603050405020304" pitchFamily="18" charset="0"/>
            </a:endParaRPr>
          </a:p>
          <a:p>
            <a:pPr lvl="1"/>
            <a:r>
              <a:rPr lang="en-US" altLang="zh-CN" sz="2800" dirty="0">
                <a:latin typeface="Times New Roman" panose="02020603050405020304" pitchFamily="18" charset="0"/>
              </a:rPr>
              <a:t>Chinese Characters Disk Operation System</a:t>
            </a:r>
            <a:endParaRPr lang="en-US" altLang="zh-CN" sz="2800" dirty="0">
              <a:latin typeface="Times New Roman" panose="02020603050405020304" pitchFamily="18" charset="0"/>
            </a:endParaRPr>
          </a:p>
          <a:p>
            <a:pPr lvl="1"/>
            <a:r>
              <a:rPr lang="zh-CN" altLang="en-US" sz="2800" dirty="0">
                <a:latin typeface="Times New Roman" panose="02020603050405020304" pitchFamily="18" charset="0"/>
              </a:rPr>
              <a:t>中国第一台</a:t>
            </a:r>
            <a:r>
              <a:rPr lang="en-US" altLang="zh-CN" sz="2800" dirty="0">
                <a:latin typeface="Times New Roman" panose="02020603050405020304" pitchFamily="18" charset="0"/>
              </a:rPr>
              <a:t>PC</a:t>
            </a:r>
            <a:r>
              <a:rPr lang="zh-CN" altLang="en-US" sz="2800" dirty="0">
                <a:latin typeface="Times New Roman" panose="02020603050405020304" pitchFamily="18" charset="0"/>
              </a:rPr>
              <a:t>长城机汉字操作系统。</a:t>
            </a:r>
            <a:endParaRPr lang="en-US" altLang="zh-CN" sz="2800" dirty="0">
              <a:latin typeface="Times New Roman" panose="02020603050405020304" pitchFamily="18" charset="0"/>
            </a:endParaRPr>
          </a:p>
          <a:p>
            <a:pPr lvl="1"/>
            <a:r>
              <a:rPr lang="zh-CN" altLang="en-US" sz="2800" dirty="0">
                <a:latin typeface="Times New Roman" panose="02020603050405020304" pitchFamily="18" charset="0"/>
              </a:rPr>
              <a:t>电子工业部第六研究所（后中国计算机系统工程公司）研制。</a:t>
            </a:r>
            <a:endParaRPr lang="en-US" altLang="zh-CN" sz="2800" dirty="0">
              <a:latin typeface="Times New Roman" panose="02020603050405020304" pitchFamily="18" charset="0"/>
            </a:endParaRPr>
          </a:p>
          <a:p>
            <a:pPr lvl="1"/>
            <a:r>
              <a:rPr lang="zh-CN" altLang="en-US" sz="2800" dirty="0">
                <a:latin typeface="Times New Roman" panose="02020603050405020304" pitchFamily="18" charset="0"/>
              </a:rPr>
              <a:t>中国大陆最早的汉字操作系统之一，也是</a:t>
            </a:r>
            <a:r>
              <a:rPr lang="en-US" altLang="zh-CN" sz="2800" dirty="0">
                <a:latin typeface="Times New Roman" panose="02020603050405020304" pitchFamily="18" charset="0"/>
              </a:rPr>
              <a:t>20</a:t>
            </a:r>
            <a:r>
              <a:rPr lang="zh-CN" altLang="en-US" sz="2800" dirty="0">
                <a:latin typeface="Times New Roman" panose="02020603050405020304" pitchFamily="18" charset="0"/>
              </a:rPr>
              <a:t>世纪</a:t>
            </a:r>
            <a:r>
              <a:rPr lang="en-US" altLang="zh-CN" sz="2800" dirty="0">
                <a:latin typeface="Times New Roman" panose="02020603050405020304" pitchFamily="18" charset="0"/>
              </a:rPr>
              <a:t>80</a:t>
            </a:r>
            <a:r>
              <a:rPr lang="zh-CN" altLang="en-US" sz="2800" dirty="0">
                <a:latin typeface="Times New Roman" panose="02020603050405020304" pitchFamily="18" charset="0"/>
              </a:rPr>
              <a:t>年代较为流行的中文系统，更是众多</a:t>
            </a:r>
            <a:r>
              <a:rPr lang="en-US" altLang="zh-CN" sz="2800" dirty="0">
                <a:latin typeface="Times New Roman" panose="02020603050405020304" pitchFamily="18" charset="0"/>
              </a:rPr>
              <a:t>DOS</a:t>
            </a:r>
            <a:r>
              <a:rPr lang="zh-CN" altLang="en-US" sz="2800" dirty="0">
                <a:latin typeface="Times New Roman" panose="02020603050405020304" pitchFamily="18" charset="0"/>
              </a:rPr>
              <a:t>中文系统的基础。</a:t>
            </a:r>
            <a:endParaRPr lang="en-US" altLang="zh-CN" sz="2800" dirty="0">
              <a:latin typeface="Times New Roman" panose="02020603050405020304" pitchFamily="18" charset="0"/>
            </a:endParaRPr>
          </a:p>
          <a:p>
            <a:pPr lvl="1"/>
            <a:r>
              <a:rPr lang="zh-CN" altLang="en-US" sz="2800" dirty="0">
                <a:latin typeface="Times New Roman" panose="02020603050405020304" pitchFamily="18" charset="0"/>
              </a:rPr>
              <a:t>在</a:t>
            </a:r>
            <a:r>
              <a:rPr lang="en-US" altLang="zh-CN" sz="2800" dirty="0">
                <a:latin typeface="Times New Roman" panose="02020603050405020304" pitchFamily="18" charset="0"/>
              </a:rPr>
              <a:t>DOS</a:t>
            </a:r>
            <a:r>
              <a:rPr lang="zh-CN" altLang="en-US" sz="2800" dirty="0">
                <a:latin typeface="Times New Roman" panose="02020603050405020304" pitchFamily="18" charset="0"/>
              </a:rPr>
              <a:t>的基础上，对其输入、输出模块进行了汉化。</a:t>
            </a:r>
            <a:br>
              <a:rPr lang="en-US" altLang="zh-CN" sz="2800" dirty="0">
                <a:latin typeface="Times New Roman" panose="02020603050405020304" pitchFamily="18" charset="0"/>
              </a:rPr>
            </a:br>
            <a:r>
              <a:rPr lang="zh-CN" altLang="en-US" sz="2800" dirty="0">
                <a:latin typeface="Times New Roman" panose="02020603050405020304" pitchFamily="18" charset="0"/>
              </a:rPr>
              <a:t>汉字信息处理要解决的是汉字的输入或输出（显示或打印）。</a:t>
            </a:r>
            <a:r>
              <a:rPr lang="en-US" altLang="zh-CN" sz="2800" dirty="0">
                <a:latin typeface="Times New Roman" panose="02020603050405020304" pitchFamily="18" charset="0"/>
              </a:rPr>
              <a:t>CCDOS</a:t>
            </a:r>
            <a:r>
              <a:rPr lang="zh-CN" altLang="en-US" sz="2800" dirty="0">
                <a:latin typeface="Times New Roman" panose="02020603050405020304" pitchFamily="18" charset="0"/>
              </a:rPr>
              <a:t>对</a:t>
            </a:r>
            <a:r>
              <a:rPr lang="en-US" altLang="zh-CN" sz="2800" dirty="0">
                <a:latin typeface="Times New Roman" panose="02020603050405020304" pitchFamily="18" charset="0"/>
              </a:rPr>
              <a:t>DOS</a:t>
            </a:r>
            <a:r>
              <a:rPr lang="zh-CN" altLang="en-US" sz="2800" dirty="0">
                <a:latin typeface="Times New Roman" panose="02020603050405020304" pitchFamily="18" charset="0"/>
              </a:rPr>
              <a:t>的改造就是对</a:t>
            </a:r>
            <a:r>
              <a:rPr lang="en-US" altLang="zh-CN" sz="2800" dirty="0">
                <a:latin typeface="Times New Roman" panose="02020603050405020304" pitchFamily="18" charset="0"/>
              </a:rPr>
              <a:t>BIOS</a:t>
            </a:r>
            <a:r>
              <a:rPr lang="zh-CN" altLang="en-US" sz="2800" dirty="0">
                <a:latin typeface="Times New Roman" panose="02020603050405020304" pitchFamily="18" charset="0"/>
              </a:rPr>
              <a:t>部分功能扩充，故称</a:t>
            </a:r>
            <a:r>
              <a:rPr lang="en-US" altLang="zh-CN" sz="2800" dirty="0">
                <a:latin typeface="Times New Roman" panose="02020603050405020304" pitchFamily="18" charset="0"/>
              </a:rPr>
              <a:t>CCDOS</a:t>
            </a:r>
            <a:r>
              <a:rPr lang="zh-CN" altLang="en-US" sz="2800" dirty="0">
                <a:latin typeface="Times New Roman" panose="02020603050405020304" pitchFamily="18" charset="0"/>
              </a:rPr>
              <a:t>为</a:t>
            </a:r>
            <a:r>
              <a:rPr lang="en-US" altLang="zh-CN" sz="2800" dirty="0">
                <a:latin typeface="Times New Roman" panose="02020603050405020304" pitchFamily="18" charset="0"/>
              </a:rPr>
              <a:t>CC-BIOS</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zh-CN" dirty="0"/>
              <a:t>2.2  User Operating-system Interface</a:t>
            </a:r>
            <a:endParaRPr lang="en-US" altLang="zh-CN" dirty="0"/>
          </a:p>
        </p:txBody>
      </p:sp>
      <p:sp>
        <p:nvSpPr>
          <p:cNvPr id="305155" name="Rectangle 3"/>
          <p:cNvSpPr>
            <a:spLocks noGrp="1" noChangeArrowheads="1"/>
          </p:cNvSpPr>
          <p:nvPr>
            <p:ph idx="1"/>
          </p:nvPr>
        </p:nvSpPr>
        <p:spPr/>
        <p:txBody>
          <a:bodyPr/>
          <a:lstStyle/>
          <a:p>
            <a:r>
              <a:rPr lang="en-US" altLang="zh-CN" sz="3200" dirty="0"/>
              <a:t>Command-Line (CLI) /</a:t>
            </a:r>
            <a:br>
              <a:rPr lang="en-US" altLang="zh-CN" sz="3200" dirty="0"/>
            </a:br>
            <a:r>
              <a:rPr lang="en-US" altLang="zh-CN" sz="3200" dirty="0"/>
              <a:t>command interpreter</a:t>
            </a:r>
            <a:endParaRPr lang="en-US" altLang="zh-CN" sz="3200" dirty="0"/>
          </a:p>
          <a:p>
            <a:r>
              <a:rPr lang="en-US" altLang="zh-CN" sz="3200" dirty="0"/>
              <a:t>Graphics User Interface (GUI)</a:t>
            </a:r>
            <a:endParaRPr lang="en-US" altLang="zh-CN" sz="3200" dirty="0"/>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操作系统的汉化</a:t>
            </a:r>
            <a:endParaRPr lang="zh-CN" altLang="en-US" dirty="0"/>
          </a:p>
        </p:txBody>
      </p:sp>
      <p:sp>
        <p:nvSpPr>
          <p:cNvPr id="3" name="内容占位符 2"/>
          <p:cNvSpPr>
            <a:spLocks noGrp="1"/>
          </p:cNvSpPr>
          <p:nvPr>
            <p:ph idx="1"/>
          </p:nvPr>
        </p:nvSpPr>
        <p:spPr/>
        <p:txBody>
          <a:bodyPr>
            <a:normAutofit/>
          </a:bodyPr>
          <a:lstStyle/>
          <a:p>
            <a:r>
              <a:rPr lang="en-US" altLang="zh-CN" sz="3200" dirty="0">
                <a:latin typeface="Times New Roman" panose="02020603050405020304" pitchFamily="18" charset="0"/>
              </a:rPr>
              <a:t>2.13 </a:t>
            </a:r>
            <a:r>
              <a:rPr lang="zh-CN" altLang="en-US" sz="3200" dirty="0">
                <a:latin typeface="Times New Roman" panose="02020603050405020304" pitchFamily="18" charset="0"/>
              </a:rPr>
              <a:t>汉字系统（</a:t>
            </a:r>
            <a:r>
              <a:rPr lang="en-US" altLang="zh-CN" sz="3200" dirty="0">
                <a:latin typeface="Times New Roman" panose="02020603050405020304" pitchFamily="18" charset="0"/>
              </a:rPr>
              <a:t>HHBIOS</a:t>
            </a:r>
            <a:r>
              <a:rPr lang="zh-CN" altLang="en-US" sz="3200" dirty="0">
                <a:latin typeface="Times New Roman" panose="02020603050405020304" pitchFamily="18" charset="0"/>
              </a:rPr>
              <a:t>）</a:t>
            </a:r>
            <a:endParaRPr lang="zh-CN" altLang="en-US" sz="3200" dirty="0">
              <a:latin typeface="Times New Roman" panose="02020603050405020304" pitchFamily="18" charset="0"/>
            </a:endParaRPr>
          </a:p>
          <a:p>
            <a:pPr lvl="1"/>
            <a:r>
              <a:rPr lang="zh-CN" altLang="en-US" sz="2800" dirty="0">
                <a:latin typeface="Times New Roman" panose="02020603050405020304" pitchFamily="18" charset="0"/>
              </a:rPr>
              <a:t>吴晓军研制的汉字系统，</a:t>
            </a:r>
            <a:r>
              <a:rPr lang="en-US" altLang="zh-CN" sz="2800" dirty="0">
                <a:latin typeface="Times New Roman" panose="02020603050405020304" pitchFamily="18" charset="0"/>
              </a:rPr>
              <a:t>20</a:t>
            </a:r>
            <a:r>
              <a:rPr lang="zh-CN" altLang="en-US" sz="2800" dirty="0">
                <a:latin typeface="Times New Roman" panose="02020603050405020304" pitchFamily="18" charset="0"/>
              </a:rPr>
              <a:t>世纪</a:t>
            </a:r>
            <a:r>
              <a:rPr lang="en-US" altLang="zh-CN" sz="2800" dirty="0">
                <a:latin typeface="Times New Roman" panose="02020603050405020304" pitchFamily="18" charset="0"/>
              </a:rPr>
              <a:t>80</a:t>
            </a:r>
            <a:r>
              <a:rPr lang="zh-CN" altLang="en-US" sz="2800" dirty="0">
                <a:latin typeface="Times New Roman" panose="02020603050405020304" pitchFamily="18" charset="0"/>
              </a:rPr>
              <a:t>年代到</a:t>
            </a:r>
            <a:r>
              <a:rPr lang="en-US" altLang="zh-CN" sz="2800" dirty="0">
                <a:latin typeface="Times New Roman" panose="02020603050405020304" pitchFamily="18" charset="0"/>
              </a:rPr>
              <a:t>90</a:t>
            </a:r>
            <a:r>
              <a:rPr lang="zh-CN" altLang="en-US" sz="2800" dirty="0">
                <a:latin typeface="Times New Roman" panose="02020603050405020304" pitchFamily="18" charset="0"/>
              </a:rPr>
              <a:t>年代较为流行的中文系统。</a:t>
            </a:r>
            <a:endParaRPr lang="en-US" altLang="zh-CN" sz="2800" dirty="0">
              <a:latin typeface="Times New Roman" panose="02020603050405020304" pitchFamily="18" charset="0"/>
            </a:endParaRPr>
          </a:p>
          <a:p>
            <a:pPr lvl="1"/>
            <a:r>
              <a:rPr lang="zh-CN" altLang="en-US" sz="2800" dirty="0">
                <a:latin typeface="Times New Roman" panose="02020603050405020304" pitchFamily="18" charset="0"/>
              </a:rPr>
              <a:t>运行于</a:t>
            </a:r>
            <a:r>
              <a:rPr lang="en-US" altLang="zh-CN" sz="2800" dirty="0">
                <a:latin typeface="Times New Roman" panose="02020603050405020304" pitchFamily="18" charset="0"/>
              </a:rPr>
              <a:t>DOS</a:t>
            </a:r>
            <a:r>
              <a:rPr lang="zh-CN" altLang="en-US" sz="2800" dirty="0">
                <a:latin typeface="Times New Roman" panose="02020603050405020304" pitchFamily="18" charset="0"/>
              </a:rPr>
              <a:t>环境下</a:t>
            </a:r>
            <a:endParaRPr lang="en-US" altLang="zh-CN" sz="2800" dirty="0">
              <a:latin typeface="Times New Roman" panose="02020603050405020304" pitchFamily="18" charset="0"/>
            </a:endParaRPr>
          </a:p>
          <a:p>
            <a:pPr lvl="1"/>
            <a:r>
              <a:rPr lang="en-US" altLang="zh-CN" sz="2800" dirty="0">
                <a:latin typeface="Times New Roman" panose="02020603050405020304" pitchFamily="18" charset="0"/>
              </a:rPr>
              <a:t>1985</a:t>
            </a:r>
            <a:r>
              <a:rPr lang="zh-CN" altLang="en-US" sz="2800" dirty="0">
                <a:latin typeface="Times New Roman" panose="02020603050405020304" pitchFamily="18" charset="0"/>
              </a:rPr>
              <a:t>年，吴晓军对</a:t>
            </a:r>
            <a:r>
              <a:rPr lang="en-US" altLang="zh-CN" sz="2800" dirty="0">
                <a:latin typeface="Times New Roman" panose="02020603050405020304" pitchFamily="18" charset="0"/>
              </a:rPr>
              <a:t>CCDOS2.10</a:t>
            </a:r>
            <a:r>
              <a:rPr lang="zh-CN" altLang="en-US" sz="2800" dirty="0">
                <a:latin typeface="Times New Roman" panose="02020603050405020304" pitchFamily="18" charset="0"/>
              </a:rPr>
              <a:t>进行了改造，即最初的</a:t>
            </a:r>
            <a:r>
              <a:rPr lang="en-US" altLang="zh-CN" sz="2800" dirty="0">
                <a:latin typeface="Times New Roman" panose="02020603050405020304" pitchFamily="18" charset="0"/>
              </a:rPr>
              <a:t>2.11</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a:p>
            <a:pPr lvl="1"/>
            <a:r>
              <a:rPr lang="en-US" altLang="zh-CN" sz="2800" dirty="0">
                <a:latin typeface="Times New Roman" panose="02020603050405020304" pitchFamily="18" charset="0"/>
              </a:rPr>
              <a:t>1986</a:t>
            </a:r>
            <a:r>
              <a:rPr lang="zh-CN" altLang="en-US" sz="2800" dirty="0">
                <a:latin typeface="Times New Roman" panose="02020603050405020304" pitchFamily="18" charset="0"/>
              </a:rPr>
              <a:t>年</a:t>
            </a:r>
            <a:r>
              <a:rPr lang="en-US" altLang="zh-CN" sz="2800" dirty="0">
                <a:latin typeface="Times New Roman" panose="02020603050405020304" pitchFamily="18" charset="0"/>
              </a:rPr>
              <a:t>4</a:t>
            </a:r>
            <a:r>
              <a:rPr lang="zh-CN" altLang="en-US" sz="2800" dirty="0">
                <a:latin typeface="Times New Roman" panose="02020603050405020304" pitchFamily="18" charset="0"/>
              </a:rPr>
              <a:t>月，</a:t>
            </a:r>
            <a:r>
              <a:rPr lang="en-US" altLang="zh-CN" sz="2800" dirty="0">
                <a:latin typeface="Times New Roman" panose="02020603050405020304" pitchFamily="18" charset="0"/>
              </a:rPr>
              <a:t>2.13</a:t>
            </a:r>
            <a:r>
              <a:rPr lang="zh-CN" altLang="en-US" sz="2800" dirty="0">
                <a:latin typeface="Times New Roman" panose="02020603050405020304" pitchFamily="18" charset="0"/>
              </a:rPr>
              <a:t>问世。</a:t>
            </a:r>
            <a:endParaRPr lang="en-US" altLang="zh-CN" sz="2800" dirty="0">
              <a:latin typeface="Times New Roman" panose="02020603050405020304" pitchFamily="18" charset="0"/>
            </a:endParaRPr>
          </a:p>
          <a:p>
            <a:pPr lvl="1"/>
            <a:r>
              <a:rPr lang="en-US" altLang="zh-CN" sz="2800" dirty="0">
                <a:latin typeface="Times New Roman" panose="02020603050405020304" pitchFamily="18" charset="0"/>
              </a:rPr>
              <a:t>1986</a:t>
            </a:r>
            <a:r>
              <a:rPr lang="zh-CN" altLang="en-US" sz="2800" dirty="0">
                <a:latin typeface="Times New Roman" panose="02020603050405020304" pitchFamily="18" charset="0"/>
              </a:rPr>
              <a:t>年</a:t>
            </a:r>
            <a:r>
              <a:rPr lang="en-US" altLang="zh-CN" sz="2800" dirty="0">
                <a:latin typeface="Times New Roman" panose="02020603050405020304" pitchFamily="18" charset="0"/>
              </a:rPr>
              <a:t>12</a:t>
            </a:r>
            <a:r>
              <a:rPr lang="zh-CN" altLang="en-US" sz="2800" dirty="0">
                <a:latin typeface="Times New Roman" panose="02020603050405020304" pitchFamily="18" charset="0"/>
              </a:rPr>
              <a:t>月，</a:t>
            </a:r>
            <a:r>
              <a:rPr lang="en-US" altLang="zh-CN" sz="2800" dirty="0">
                <a:latin typeface="Times New Roman" panose="02020603050405020304" pitchFamily="18" charset="0"/>
              </a:rPr>
              <a:t>2.13A</a:t>
            </a:r>
            <a:r>
              <a:rPr lang="zh-CN" altLang="en-US" sz="2800" dirty="0">
                <a:latin typeface="Times New Roman" panose="02020603050405020304" pitchFamily="18" charset="0"/>
              </a:rPr>
              <a:t>问世。</a:t>
            </a:r>
            <a:r>
              <a:rPr lang="pt-BR" altLang="zh-CN" sz="2800" dirty="0">
                <a:latin typeface="Times New Roman" panose="02020603050405020304" pitchFamily="18" charset="0"/>
              </a:rPr>
              <a:t>2.13 C</a:t>
            </a:r>
            <a:r>
              <a:rPr lang="zh-CN" altLang="pt-BR" sz="2800" dirty="0">
                <a:latin typeface="Times New Roman" panose="02020603050405020304" pitchFamily="18" charset="0"/>
              </a:rPr>
              <a:t>、</a:t>
            </a:r>
            <a:r>
              <a:rPr lang="en-US" altLang="zh-CN" sz="2800" dirty="0">
                <a:latin typeface="Times New Roman" panose="02020603050405020304" pitchFamily="18" charset="0"/>
              </a:rPr>
              <a:t>…</a:t>
            </a:r>
            <a:r>
              <a:rPr lang="zh-CN" altLang="pt-BR" sz="2800" dirty="0">
                <a:latin typeface="Times New Roman" panose="02020603050405020304" pitchFamily="18" charset="0"/>
              </a:rPr>
              <a:t>、</a:t>
            </a:r>
            <a:r>
              <a:rPr lang="pt-BR" altLang="zh-CN" sz="2800" dirty="0">
                <a:latin typeface="Times New Roman" panose="02020603050405020304" pitchFamily="18" charset="0"/>
              </a:rPr>
              <a:t>2.13 F</a:t>
            </a:r>
            <a:r>
              <a:rPr lang="zh-CN" altLang="pt-BR" sz="2800" dirty="0">
                <a:latin typeface="Times New Roman" panose="02020603050405020304" pitchFamily="18" charset="0"/>
              </a:rPr>
              <a:t>和</a:t>
            </a:r>
            <a:r>
              <a:rPr lang="pt-BR" altLang="zh-CN" sz="2800" dirty="0">
                <a:latin typeface="Times New Roman" panose="02020603050405020304" pitchFamily="18" charset="0"/>
              </a:rPr>
              <a:t>2.13 H</a:t>
            </a:r>
            <a:endParaRPr lang="pt-BR" altLang="zh-CN" sz="2800" dirty="0">
              <a:latin typeface="Times New Roman" panose="02020603050405020304" pitchFamily="18" charset="0"/>
            </a:endParaRPr>
          </a:p>
          <a:p>
            <a:pPr lvl="1"/>
            <a:r>
              <a:rPr lang="en-US" altLang="zh-CN" sz="2800" dirty="0">
                <a:latin typeface="Times New Roman" panose="02020603050405020304" pitchFamily="18" charset="0"/>
              </a:rPr>
              <a:t>1991</a:t>
            </a:r>
            <a:r>
              <a:rPr lang="zh-CN" altLang="en-US" sz="2800" dirty="0">
                <a:latin typeface="Times New Roman" panose="02020603050405020304" pitchFamily="18" charset="0"/>
              </a:rPr>
              <a:t>年，</a:t>
            </a:r>
            <a:r>
              <a:rPr lang="en-US" altLang="zh-CN" sz="2800" dirty="0">
                <a:latin typeface="Times New Roman" panose="02020603050405020304" pitchFamily="18" charset="0"/>
              </a:rPr>
              <a:t>2.13 I</a:t>
            </a:r>
            <a:r>
              <a:rPr lang="zh-CN" altLang="en-US" sz="2800" dirty="0">
                <a:latin typeface="Times New Roman" panose="02020603050405020304" pitchFamily="18" charset="0"/>
              </a:rPr>
              <a:t>型晓军汉卡发布；随后</a:t>
            </a:r>
            <a:r>
              <a:rPr lang="en-US" altLang="zh-CN" sz="2800" dirty="0">
                <a:latin typeface="Times New Roman" panose="02020603050405020304" pitchFamily="18" charset="0"/>
              </a:rPr>
              <a:t>2.13 II</a:t>
            </a:r>
            <a:r>
              <a:rPr lang="zh-CN" altLang="en-US" sz="2800" dirty="0">
                <a:latin typeface="Times New Roman" panose="02020603050405020304" pitchFamily="18" charset="0"/>
              </a:rPr>
              <a:t>型汉卡发布（即</a:t>
            </a:r>
            <a:r>
              <a:rPr lang="en-US" altLang="zh-CN" sz="2800" dirty="0">
                <a:latin typeface="Times New Roman" panose="02020603050405020304" pitchFamily="18" charset="0"/>
              </a:rPr>
              <a:t>2.13 K</a:t>
            </a:r>
            <a:r>
              <a:rPr lang="zh-CN" altLang="en-US" sz="2800" dirty="0">
                <a:latin typeface="Times New Roman" panose="02020603050405020304" pitchFamily="18" charset="0"/>
              </a:rPr>
              <a:t>）。</a:t>
            </a:r>
            <a:endParaRPr lang="en-US" altLang="zh-CN" sz="2800" dirty="0">
              <a:latin typeface="Times New Roman" panose="02020603050405020304" pitchFamily="18" charset="0"/>
            </a:endParaRPr>
          </a:p>
          <a:p>
            <a:pPr lvl="1"/>
            <a:r>
              <a:rPr lang="en-US" altLang="zh-CN" sz="2800" dirty="0">
                <a:latin typeface="Times New Roman" panose="02020603050405020304" pitchFamily="18" charset="0"/>
              </a:rPr>
              <a:t>1993</a:t>
            </a:r>
            <a:r>
              <a:rPr lang="zh-CN" altLang="en-US" sz="2800" dirty="0">
                <a:latin typeface="Times New Roman" panose="02020603050405020304" pitchFamily="18" charset="0"/>
              </a:rPr>
              <a:t>年</a:t>
            </a:r>
            <a:r>
              <a:rPr lang="en-US" altLang="zh-CN" sz="2800" dirty="0">
                <a:latin typeface="Times New Roman" panose="02020603050405020304" pitchFamily="18" charset="0"/>
              </a:rPr>
              <a:t>2.13 L</a:t>
            </a:r>
            <a:r>
              <a:rPr lang="zh-CN" altLang="en-US" sz="2800" dirty="0">
                <a:latin typeface="Times New Roman" panose="02020603050405020304" pitchFamily="18" charset="0"/>
              </a:rPr>
              <a:t>发布。</a:t>
            </a:r>
            <a:endParaRPr lang="en-US" altLang="zh-CN" sz="28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操作系统的汉化</a:t>
            </a:r>
            <a:endParaRPr lang="zh-CN" altLang="en-US" dirty="0"/>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rPr>
              <a:t>UCDOS</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北京希望公司研制的汉字系统，性能优良，版本号发展到</a:t>
            </a:r>
            <a:r>
              <a:rPr lang="en-US" altLang="zh-CN" dirty="0">
                <a:latin typeface="Times New Roman" panose="02020603050405020304" pitchFamily="18" charset="0"/>
              </a:rPr>
              <a:t>UCDOS 7.0</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系统装卸灵活方便，可以不重新启动操作系统，可用命令将</a:t>
            </a:r>
            <a:r>
              <a:rPr lang="en-US" altLang="zh-CN" dirty="0">
                <a:latin typeface="Times New Roman" panose="02020603050405020304" pitchFamily="18" charset="0"/>
              </a:rPr>
              <a:t>UCDOS</a:t>
            </a:r>
            <a:r>
              <a:rPr lang="zh-CN" altLang="en-US" dirty="0">
                <a:latin typeface="Times New Roman" panose="02020603050405020304" pitchFamily="18" charset="0"/>
              </a:rPr>
              <a:t>汉字系统从内存中消除，而不破坏</a:t>
            </a:r>
            <a:r>
              <a:rPr lang="en-US" altLang="zh-CN" dirty="0">
                <a:latin typeface="Times New Roman" panose="02020603050405020304" pitchFamily="18" charset="0"/>
              </a:rPr>
              <a:t>MS-DOS</a:t>
            </a:r>
            <a:r>
              <a:rPr lang="zh-CN" altLang="en-US" dirty="0">
                <a:latin typeface="Times New Roman" panose="02020603050405020304" pitchFamily="18" charset="0"/>
              </a:rPr>
              <a:t>或</a:t>
            </a:r>
            <a:r>
              <a:rPr lang="en-US" altLang="zh-CN" dirty="0">
                <a:latin typeface="Times New Roman" panose="02020603050405020304" pitchFamily="18" charset="0"/>
              </a:rPr>
              <a:t>PCDOS</a:t>
            </a:r>
            <a:r>
              <a:rPr lang="zh-CN" altLang="en-US" dirty="0">
                <a:latin typeface="Times New Roman" panose="02020603050405020304" pitchFamily="18" charset="0"/>
              </a:rPr>
              <a:t>的操作系统。</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显示与打印字库的安装灵活有效。可以根据系统资源与工作需要，将字库放在不同的存储区，这样可以达到节省主存空间，充分利用机器资源的目的。</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系统可以根据需要将显示字库放在扩展内存中，以节省主存空间。还可以方便地将系统中某些部分减掉，以便使更大的程序运行</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多种汉字输入方法都能使用单字联想功能；并且可采用窗口提示方式，最有效地提高屏幕的使用面积。</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操作系统的汉化</a:t>
            </a:r>
            <a:endParaRPr lang="zh-CN" altLang="en-US" dirty="0"/>
          </a:p>
        </p:txBody>
      </p:sp>
      <p:sp>
        <p:nvSpPr>
          <p:cNvPr id="3" name="内容占位符 2"/>
          <p:cNvSpPr>
            <a:spLocks noGrp="1"/>
          </p:cNvSpPr>
          <p:nvPr>
            <p:ph idx="1"/>
          </p:nvPr>
        </p:nvSpPr>
        <p:spPr/>
        <p:txBody>
          <a:bodyPr>
            <a:normAutofit/>
          </a:bodyPr>
          <a:lstStyle/>
          <a:p>
            <a:r>
              <a:rPr lang="zh-CN" altLang="en-US" dirty="0">
                <a:latin typeface="Times New Roman" panose="02020603050405020304" pitchFamily="18" charset="0"/>
              </a:rPr>
              <a:t>中文之星</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Windows</a:t>
            </a:r>
            <a:r>
              <a:rPr lang="zh-CN" altLang="en-US" dirty="0">
                <a:latin typeface="Times New Roman" panose="02020603050405020304" pitchFamily="18" charset="0"/>
              </a:rPr>
              <a:t>外围汉化的杰出代表。</a:t>
            </a:r>
            <a:endParaRPr lang="en-US" altLang="zh-CN" dirty="0">
              <a:latin typeface="Times New Roman" panose="02020603050405020304" pitchFamily="18" charset="0"/>
            </a:endParaRPr>
          </a:p>
          <a:p>
            <a:pPr lvl="1"/>
            <a:r>
              <a:rPr lang="en-US" altLang="zh-CN" dirty="0">
                <a:latin typeface="Times New Roman" panose="02020603050405020304" pitchFamily="18" charset="0"/>
              </a:rPr>
              <a:t>1992</a:t>
            </a:r>
            <a:r>
              <a:rPr lang="zh-CN" altLang="en-US" dirty="0">
                <a:latin typeface="Times New Roman" panose="02020603050405020304" pitchFamily="18" charset="0"/>
              </a:rPr>
              <a:t>年，北京新天地公司发布了业界第一个英文</a:t>
            </a:r>
            <a:r>
              <a:rPr lang="en-US" altLang="zh-CN" dirty="0">
                <a:latin typeface="Times New Roman" panose="02020603050405020304" pitchFamily="18" charset="0"/>
              </a:rPr>
              <a:t>Windows</a:t>
            </a:r>
            <a:r>
              <a:rPr lang="zh-CN" altLang="en-US" dirty="0">
                <a:latin typeface="Times New Roman" panose="02020603050405020304" pitchFamily="18" charset="0"/>
              </a:rPr>
              <a:t>外挂式中文操作系统</a:t>
            </a:r>
            <a:r>
              <a:rPr lang="en-US" altLang="zh-CN" dirty="0">
                <a:latin typeface="Times New Roman" panose="02020603050405020304" pitchFamily="18" charset="0"/>
              </a:rPr>
              <a:t>——</a:t>
            </a:r>
            <a:r>
              <a:rPr lang="zh-CN" altLang="en-US" dirty="0">
                <a:latin typeface="Times New Roman" panose="02020603050405020304" pitchFamily="18" charset="0"/>
              </a:rPr>
              <a:t>中文之星</a:t>
            </a:r>
            <a:r>
              <a:rPr lang="en-US" altLang="zh-CN" dirty="0">
                <a:latin typeface="Times New Roman" panose="02020603050405020304" pitchFamily="18" charset="0"/>
              </a:rPr>
              <a:t>1.1</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2000</a:t>
            </a:r>
            <a:r>
              <a:rPr lang="zh-CN" altLang="en-US" dirty="0">
                <a:latin typeface="Times New Roman" panose="02020603050405020304" pitchFamily="18" charset="0"/>
              </a:rPr>
              <a:t>年</a:t>
            </a:r>
            <a:r>
              <a:rPr lang="en-US" altLang="zh-CN" dirty="0">
                <a:latin typeface="Times New Roman" panose="02020603050405020304" pitchFamily="18" charset="0"/>
              </a:rPr>
              <a:t>6</a:t>
            </a:r>
            <a:r>
              <a:rPr lang="zh-CN" altLang="en-US" dirty="0">
                <a:latin typeface="Times New Roman" panose="02020603050405020304" pitchFamily="18" charset="0"/>
              </a:rPr>
              <a:t>月，中文之星公司正式从原新天地电子信息技术研究所以及方正新天地软件公司脱离，经改组，成立北京中文之星数码科技有限公司。</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国外软件中文化速度越来越快、质量越来越高，中文之星的作用？</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中文之星智能狂拼，基于</a:t>
            </a:r>
            <a:r>
              <a:rPr lang="en-US" altLang="zh-CN" dirty="0">
                <a:latin typeface="Times New Roman" panose="02020603050405020304" pitchFamily="18" charset="0"/>
              </a:rPr>
              <a:t>CLM</a:t>
            </a:r>
            <a:r>
              <a:rPr lang="zh-CN" altLang="en-US" dirty="0">
                <a:latin typeface="Times New Roman" panose="02020603050405020304" pitchFamily="18" charset="0"/>
              </a:rPr>
              <a:t>（中文语言模型）技术的整句输入法。</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Speech/Voice</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语音用户界面</a:t>
            </a:r>
            <a:r>
              <a:rPr lang="en-US" altLang="zh-CN" dirty="0">
                <a:latin typeface="Times New Roman" panose="02020603050405020304" pitchFamily="18" charset="0"/>
              </a:rPr>
              <a:t>(VUI)</a:t>
            </a:r>
            <a:r>
              <a:rPr lang="zh-CN" altLang="en-US" dirty="0">
                <a:latin typeface="Times New Roman" panose="02020603050405020304" pitchFamily="18" charset="0"/>
              </a:rPr>
              <a:t>：利用声音信息作为人机交互内容</a:t>
            </a:r>
            <a:endParaRPr lang="zh-CN" altLang="en-US" dirty="0">
              <a:latin typeface="Times New Roman" panose="02020603050405020304" pitchFamily="18" charset="0"/>
            </a:endParaRPr>
          </a:p>
          <a:p>
            <a:r>
              <a:rPr lang="zh-CN" altLang="en-US" dirty="0">
                <a:latin typeface="Times New Roman" panose="02020603050405020304" pitchFamily="18" charset="0"/>
              </a:rPr>
              <a:t>语音用户界面包括三个关键技术</a:t>
            </a:r>
            <a:endParaRPr lang="zh-CN" altLang="en-US" dirty="0">
              <a:latin typeface="Times New Roman" panose="02020603050405020304" pitchFamily="18" charset="0"/>
            </a:endParaRPr>
          </a:p>
          <a:p>
            <a:pPr lvl="1"/>
            <a:r>
              <a:rPr lang="zh-CN" altLang="en-US" dirty="0">
                <a:latin typeface="Times New Roman" panose="02020603050405020304" pitchFamily="18" charset="0"/>
              </a:rPr>
              <a:t>语音识别：将音频信号转换为符号信息，如语音录入</a:t>
            </a:r>
            <a:endParaRPr lang="zh-CN" altLang="en-US" dirty="0">
              <a:latin typeface="Times New Roman" panose="02020603050405020304" pitchFamily="18" charset="0"/>
            </a:endParaRPr>
          </a:p>
          <a:p>
            <a:pPr lvl="1"/>
            <a:r>
              <a:rPr lang="zh-CN" altLang="en-US" dirty="0">
                <a:latin typeface="Times New Roman" panose="02020603050405020304" pitchFamily="18" charset="0"/>
              </a:rPr>
              <a:t>语音翻译：语音到文本的转换，如讲话口述系统</a:t>
            </a:r>
            <a:endParaRPr lang="zh-CN" altLang="en-US" dirty="0">
              <a:latin typeface="Times New Roman" panose="02020603050405020304" pitchFamily="18" charset="0"/>
            </a:endParaRPr>
          </a:p>
          <a:p>
            <a:pPr lvl="1"/>
            <a:r>
              <a:rPr lang="zh-CN" altLang="en-US" dirty="0">
                <a:latin typeface="Times New Roman" panose="02020603050405020304" pitchFamily="18" charset="0"/>
              </a:rPr>
              <a:t>语音合成：根据文本数据产生语音</a:t>
            </a:r>
            <a:endParaRPr lang="zh-CN" altLang="en-US" dirty="0">
              <a:latin typeface="Times New Roman" panose="02020603050405020304" pitchFamily="18" charset="0"/>
            </a:endParaRPr>
          </a:p>
          <a:p>
            <a:r>
              <a:rPr lang="en-US" altLang="zh-CN" dirty="0">
                <a:latin typeface="Times New Roman" panose="02020603050405020304" pitchFamily="18" charset="0"/>
              </a:rPr>
              <a:t>Windows 7</a:t>
            </a:r>
            <a:r>
              <a:rPr lang="zh-CN" altLang="en-US" dirty="0">
                <a:latin typeface="Times New Roman" panose="02020603050405020304" pitchFamily="18" charset="0"/>
              </a:rPr>
              <a:t>自带语音识别系统 </a:t>
            </a:r>
            <a:r>
              <a:rPr lang="en-US" altLang="zh-CN" dirty="0">
                <a:latin typeface="Times New Roman" panose="02020603050405020304" pitchFamily="18" charset="0"/>
              </a:rPr>
              <a:t>speech recognition</a:t>
            </a:r>
            <a:r>
              <a:rPr lang="zh-CN" altLang="en-US"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Win10</a:t>
            </a:r>
            <a:r>
              <a:rPr lang="zh-CN" altLang="en-US" dirty="0">
                <a:latin typeface="Times New Roman" panose="02020603050405020304" pitchFamily="18" charset="0"/>
              </a:rPr>
              <a:t>：语音助手小娜</a:t>
            </a:r>
            <a:endParaRPr lang="zh-CN" altLang="en-US" dirty="0">
              <a:latin typeface="Times New Roman" panose="02020603050405020304" pitchFamily="18" charset="0"/>
            </a:endParaRPr>
          </a:p>
          <a:p>
            <a:r>
              <a:rPr lang="zh-CN" altLang="en-US" dirty="0">
                <a:latin typeface="Times New Roman" panose="02020603050405020304" pitchFamily="18" charset="0"/>
              </a:rPr>
              <a:t>苹果：语音助理服务 </a:t>
            </a:r>
            <a:r>
              <a:rPr lang="en-US" altLang="zh-CN" dirty="0">
                <a:latin typeface="Times New Roman" panose="02020603050405020304" pitchFamily="18" charset="0"/>
              </a:rPr>
              <a:t>Siri</a:t>
            </a:r>
            <a:endParaRPr lang="en-US" altLang="zh-CN" dirty="0">
              <a:latin typeface="Times New Roman" panose="02020603050405020304" pitchFamily="18" charset="0"/>
            </a:endParaRPr>
          </a:p>
          <a:p>
            <a:r>
              <a:rPr lang="zh-CN" altLang="en-US" dirty="0">
                <a:latin typeface="Times New Roman" panose="02020603050405020304" pitchFamily="18" charset="0"/>
              </a:rPr>
              <a:t>语言理解</a:t>
            </a:r>
            <a:endParaRPr lang="zh-CN" altLang="en-US" dirty="0">
              <a:latin typeface="Times New Roman" panose="02020603050405020304" pitchFamily="18" charset="0"/>
            </a:endParaRPr>
          </a:p>
          <a:p>
            <a:pPr lvl="1"/>
            <a:r>
              <a:rPr lang="zh-CN" altLang="en-US" dirty="0">
                <a:latin typeface="Times New Roman" panose="02020603050405020304" pitchFamily="18" charset="0"/>
              </a:rPr>
              <a:t>识别语音，理解代表的含义</a:t>
            </a:r>
            <a:endParaRPr lang="zh-CN" altLang="en-US" dirty="0">
              <a:latin typeface="Times New Roman" panose="02020603050405020304" pitchFamily="18" charset="0"/>
            </a:endParaRP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500"/>
                                        <p:tgtEl>
                                          <p:spTgt spid="3">
                                            <p:txEl>
                                              <p:pRg st="8" end="8"/>
                                            </p:txEl>
                                          </p:spTgt>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left)">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Image/Vision/Graphic</a:t>
            </a:r>
            <a:endParaRPr lang="zh-CN" altLang="en-US" dirty="0"/>
          </a:p>
        </p:txBody>
      </p:sp>
      <p:sp>
        <p:nvSpPr>
          <p:cNvPr id="3" name="内容占位符 2"/>
          <p:cNvSpPr>
            <a:spLocks noGrp="1"/>
          </p:cNvSpPr>
          <p:nvPr>
            <p:ph sz="half" idx="1"/>
          </p:nvPr>
        </p:nvSpPr>
        <p:spPr/>
        <p:txBody>
          <a:bodyPr/>
          <a:lstStyle/>
          <a:p>
            <a:r>
              <a:rPr lang="zh-CN" altLang="en-US" dirty="0">
                <a:latin typeface="Times New Roman" panose="02020603050405020304" pitchFamily="18" charset="0"/>
              </a:rPr>
              <a:t>图像</a:t>
            </a:r>
            <a:r>
              <a:rPr lang="en-US" altLang="zh-CN" dirty="0">
                <a:latin typeface="Times New Roman" panose="02020603050405020304" pitchFamily="18" charset="0"/>
              </a:rPr>
              <a:t>(Image)</a:t>
            </a:r>
            <a:r>
              <a:rPr lang="zh-CN" altLang="en-US" dirty="0">
                <a:latin typeface="Times New Roman" panose="02020603050405020304" pitchFamily="18" charset="0"/>
              </a:rPr>
              <a:t>识别：</a:t>
            </a:r>
            <a:endParaRPr lang="en-US" altLang="zh-CN" dirty="0">
              <a:latin typeface="Times New Roman" panose="02020603050405020304" pitchFamily="18" charset="0"/>
            </a:endParaRPr>
          </a:p>
          <a:p>
            <a:pPr lvl="1"/>
            <a:r>
              <a:rPr lang="zh-CN" altLang="en-US" dirty="0">
                <a:latin typeface="Times New Roman" panose="02020603050405020304" pitchFamily="18" charset="0"/>
              </a:rPr>
              <a:t>车牌号识别</a:t>
            </a:r>
            <a:endParaRPr lang="zh-CN" altLang="en-US" dirty="0">
              <a:latin typeface="Times New Roman" panose="02020603050405020304" pitchFamily="18" charset="0"/>
            </a:endParaRPr>
          </a:p>
          <a:p>
            <a:r>
              <a:rPr lang="zh-CN" altLang="en-US" dirty="0">
                <a:latin typeface="Times New Roman" panose="02020603050405020304" pitchFamily="18" charset="0"/>
              </a:rPr>
              <a:t>图像</a:t>
            </a:r>
            <a:r>
              <a:rPr lang="en-US" altLang="zh-CN" dirty="0">
                <a:latin typeface="Times New Roman" panose="02020603050405020304" pitchFamily="18" charset="0"/>
              </a:rPr>
              <a:t>/</a:t>
            </a:r>
            <a:r>
              <a:rPr lang="zh-CN" altLang="en-US" dirty="0">
                <a:latin typeface="Times New Roman" panose="02020603050405020304" pitchFamily="18" charset="0"/>
              </a:rPr>
              <a:t>视觉</a:t>
            </a:r>
            <a:r>
              <a:rPr lang="en-US" altLang="zh-CN" dirty="0">
                <a:latin typeface="Times New Roman" panose="02020603050405020304" pitchFamily="18" charset="0"/>
              </a:rPr>
              <a:t>(Vision)</a:t>
            </a:r>
            <a:r>
              <a:rPr lang="zh-CN" altLang="en-US" dirty="0">
                <a:latin typeface="Times New Roman" panose="02020603050405020304" pitchFamily="18" charset="0"/>
              </a:rPr>
              <a:t>理解：</a:t>
            </a:r>
            <a:endParaRPr lang="en-US" altLang="zh-CN" dirty="0">
              <a:latin typeface="Times New Roman" panose="02020603050405020304" pitchFamily="18" charset="0"/>
            </a:endParaRPr>
          </a:p>
          <a:p>
            <a:pPr lvl="1"/>
            <a:r>
              <a:rPr lang="zh-CN" altLang="en-US" dirty="0">
                <a:latin typeface="Times New Roman" panose="02020603050405020304" pitchFamily="18" charset="0"/>
              </a:rPr>
              <a:t>车辆行为的理解、监控</a:t>
            </a:r>
            <a:endParaRPr lang="zh-CN" altLang="en-US" dirty="0">
              <a:latin typeface="Times New Roman" panose="02020603050405020304" pitchFamily="18" charset="0"/>
            </a:endParaRPr>
          </a:p>
          <a:p>
            <a:r>
              <a:rPr lang="zh-CN" altLang="en-US" dirty="0">
                <a:latin typeface="Times New Roman" panose="02020603050405020304" pitchFamily="18" charset="0"/>
              </a:rPr>
              <a:t>图形</a:t>
            </a:r>
            <a:r>
              <a:rPr lang="en-US" altLang="zh-CN" dirty="0">
                <a:latin typeface="Times New Roman" panose="02020603050405020304" pitchFamily="18" charset="0"/>
              </a:rPr>
              <a:t>(Graphic)</a:t>
            </a:r>
            <a:r>
              <a:rPr lang="zh-CN" altLang="en-US" dirty="0">
                <a:latin typeface="Times New Roman" panose="02020603050405020304" pitchFamily="18" charset="0"/>
              </a:rPr>
              <a:t>生成、处理</a:t>
            </a:r>
            <a:endParaRPr lang="en-US" altLang="zh-CN" dirty="0">
              <a:latin typeface="Times New Roman" panose="02020603050405020304" pitchFamily="18" charset="0"/>
            </a:endParaRPr>
          </a:p>
          <a:p>
            <a:r>
              <a:rPr lang="zh-CN" altLang="en-US" dirty="0"/>
              <a:t>视觉理解：根据视频能够看出图中物体的动作</a:t>
            </a:r>
            <a:endParaRPr lang="zh-CN" altLang="en-US" dirty="0"/>
          </a:p>
          <a:p>
            <a:endParaRPr lang="zh-CN" altLang="en-US" dirty="0">
              <a:latin typeface="Times New Roman" panose="02020603050405020304" pitchFamily="18" charset="0"/>
            </a:endParaRPr>
          </a:p>
        </p:txBody>
      </p:sp>
      <p:sp>
        <p:nvSpPr>
          <p:cNvPr id="8" name="内容占位符 7"/>
          <p:cNvSpPr>
            <a:spLocks noGrp="1"/>
          </p:cNvSpPr>
          <p:nvPr>
            <p:ph sz="half" idx="2"/>
          </p:nvPr>
        </p:nvSpPr>
        <p:spPr/>
        <p:txBody>
          <a:bodyPr/>
          <a:lstStyle/>
          <a:p>
            <a:r>
              <a:rPr lang="zh-CN" altLang="en-US" dirty="0">
                <a:latin typeface="Times New Roman" panose="02020603050405020304" pitchFamily="18" charset="0"/>
              </a:rPr>
              <a:t>如图所示</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a:p>
          <a:p>
            <a:pPr lvl="1"/>
            <a:r>
              <a:rPr lang="zh-CN" altLang="en-US" dirty="0">
                <a:latin typeface="Times New Roman" panose="02020603050405020304" pitchFamily="18" charset="0"/>
              </a:rPr>
              <a:t>两个人，中间有一提袋，两人相对，似乎是在传递这个提袋</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根据这张画，可以理解出：</a:t>
            </a:r>
            <a:br>
              <a:rPr lang="en-US" altLang="zh-CN" dirty="0">
                <a:latin typeface="Times New Roman" panose="02020603050405020304" pitchFamily="18" charset="0"/>
              </a:rPr>
            </a:br>
            <a:r>
              <a:rPr lang="zh-CN" altLang="en-US" dirty="0">
                <a:latin typeface="Times New Roman" panose="02020603050405020304" pitchFamily="18" charset="0"/>
              </a:rPr>
              <a:t>左边的人正在给右边的人这个提袋。</a:t>
            </a:r>
            <a:endParaRPr lang="en-US" altLang="zh-CN" dirty="0">
              <a:latin typeface="Times New Roman" panose="02020603050405020304" pitchFamily="18" charset="0"/>
            </a:endParaRPr>
          </a:p>
          <a:p>
            <a:pPr lvl="1"/>
            <a:r>
              <a:rPr lang="zh-CN" altLang="en-US" dirty="0">
                <a:latin typeface="Times New Roman" panose="02020603050405020304" pitchFamily="18" charset="0"/>
              </a:rPr>
              <a:t>识别结果：</a:t>
            </a:r>
            <a:br>
              <a:rPr lang="en-US" altLang="zh-CN" dirty="0">
                <a:latin typeface="Times New Roman" panose="02020603050405020304" pitchFamily="18" charset="0"/>
              </a:rPr>
            </a:br>
            <a:r>
              <a:rPr lang="en-US" altLang="zh-CN" dirty="0">
                <a:latin typeface="Times New Roman" panose="02020603050405020304" pitchFamily="18" charset="0"/>
              </a:rPr>
              <a:t>"GIVE"</a:t>
            </a:r>
            <a:endParaRPr lang="zh-CN" altLang="en-US" sz="2800" dirty="0"/>
          </a:p>
          <a:p>
            <a:endParaRPr lang="zh-CN" altLang="en-US" dirty="0"/>
          </a:p>
        </p:txBody>
      </p:sp>
      <p:pic>
        <p:nvPicPr>
          <p:cNvPr id="10" name="图片 9"/>
          <p:cNvPicPr>
            <a:picLocks noChangeAspect="1"/>
          </p:cNvPicPr>
          <p:nvPr/>
        </p:nvPicPr>
        <p:blipFill>
          <a:blip r:embed="rId1"/>
          <a:stretch>
            <a:fillRect/>
          </a:stretch>
        </p:blipFill>
        <p:spPr>
          <a:xfrm>
            <a:off x="8436261" y="1048020"/>
            <a:ext cx="3146140" cy="2239246"/>
          </a:xfrm>
          <a:prstGeom prst="rect">
            <a:avLst/>
          </a:prstGeom>
        </p:spPr>
      </p:pic>
      <p:sp>
        <p:nvSpPr>
          <p:cNvPr id="5"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left)">
                                      <p:cBhvr>
                                        <p:cTn id="33" dur="500"/>
                                        <p:tgtEl>
                                          <p:spTgt spid="8">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wipe(left)">
                                      <p:cBhvr>
                                        <p:cTn id="36" dur="500"/>
                                        <p:tgtEl>
                                          <p:spTgt spid="8">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wipe(left)">
                                      <p:cBhvr>
                                        <p:cTn id="39" dur="500"/>
                                        <p:tgtEl>
                                          <p:spTgt spid="8">
                                            <p:txEl>
                                              <p:pRg st="7" end="7"/>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wipe(left)">
                                      <p:cBhvr>
                                        <p:cTn id="42" dur="500"/>
                                        <p:tgtEl>
                                          <p:spTgt spid="8">
                                            <p:txEl>
                                              <p:pRg st="8" end="8"/>
                                            </p:txEl>
                                          </p:spTgt>
                                        </p:tgtEl>
                                      </p:cBhvr>
                                    </p:animEffec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Gesture</a:t>
            </a:r>
            <a:endParaRPr lang="zh-CN" altLang="en-US" dirty="0"/>
          </a:p>
        </p:txBody>
      </p:sp>
      <p:sp>
        <p:nvSpPr>
          <p:cNvPr id="3" name="内容占位符 2"/>
          <p:cNvSpPr>
            <a:spLocks noGrp="1"/>
          </p:cNvSpPr>
          <p:nvPr>
            <p:ph sz="half" idx="1"/>
          </p:nvPr>
        </p:nvSpPr>
        <p:spPr>
          <a:xfrm>
            <a:off x="359999" y="1080000"/>
            <a:ext cx="9111375" cy="5580000"/>
          </a:xfrm>
        </p:spPr>
        <p:txBody>
          <a:bodyPr>
            <a:normAutofit/>
          </a:bodyPr>
          <a:lstStyle/>
          <a:p>
            <a:pPr>
              <a:lnSpc>
                <a:spcPct val="90000"/>
              </a:lnSpc>
              <a:spcBef>
                <a:spcPts val="600"/>
              </a:spcBef>
            </a:pPr>
            <a:r>
              <a:rPr lang="zh-CN" altLang="en-US" dirty="0">
                <a:latin typeface="Times New Roman" panose="02020603050405020304" pitchFamily="18" charset="0"/>
              </a:rPr>
              <a:t>手语包括双手、面部表情、口型和体势多方面的信息</a:t>
            </a:r>
            <a:endParaRPr lang="zh-CN" altLang="en-US" dirty="0">
              <a:latin typeface="Times New Roman" panose="02020603050405020304" pitchFamily="18" charset="0"/>
            </a:endParaRPr>
          </a:p>
          <a:p>
            <a:pPr lvl="1">
              <a:lnSpc>
                <a:spcPct val="90000"/>
              </a:lnSpc>
              <a:spcBef>
                <a:spcPts val="600"/>
              </a:spcBef>
            </a:pPr>
            <a:r>
              <a:rPr lang="zh-CN" altLang="en-US" dirty="0">
                <a:latin typeface="Times New Roman" panose="02020603050405020304" pitchFamily="18" charset="0"/>
              </a:rPr>
              <a:t>除了双手表达外，还用面部表情、口型等进行辅助，如果遮挡面部信息，并且预先不知道谈话背景，手语的可懂度只有</a:t>
            </a:r>
            <a:r>
              <a:rPr lang="en-US" altLang="zh-CN" dirty="0">
                <a:latin typeface="Times New Roman" panose="02020603050405020304" pitchFamily="18" charset="0"/>
              </a:rPr>
              <a:t>60%</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nSpc>
                <a:spcPct val="90000"/>
              </a:lnSpc>
              <a:spcBef>
                <a:spcPts val="600"/>
              </a:spcBef>
            </a:pPr>
            <a:r>
              <a:rPr lang="zh-CN" altLang="en-US" dirty="0">
                <a:latin typeface="Times New Roman" panose="02020603050405020304" pitchFamily="18" charset="0"/>
              </a:rPr>
              <a:t>要真正实现手语识别，必须包括面部信息，即实现手势、口型、面部表情、体势的多通道信息的融合理解。</a:t>
            </a:r>
            <a:endParaRPr lang="zh-CN" altLang="en-US" dirty="0">
              <a:latin typeface="Times New Roman" panose="02020603050405020304" pitchFamily="18" charset="0"/>
            </a:endParaRPr>
          </a:p>
          <a:p>
            <a:pPr>
              <a:lnSpc>
                <a:spcPct val="90000"/>
              </a:lnSpc>
              <a:spcBef>
                <a:spcPts val="600"/>
              </a:spcBef>
            </a:pPr>
            <a:r>
              <a:rPr lang="zh-CN" altLang="en-US" dirty="0">
                <a:latin typeface="Times New Roman" panose="02020603050405020304" pitchFamily="18" charset="0"/>
              </a:rPr>
              <a:t>手语识别</a:t>
            </a:r>
            <a:endParaRPr lang="en-US" altLang="zh-CN" dirty="0">
              <a:latin typeface="Times New Roman" panose="02020603050405020304" pitchFamily="18" charset="0"/>
            </a:endParaRPr>
          </a:p>
          <a:p>
            <a:pPr lvl="1">
              <a:lnSpc>
                <a:spcPct val="90000"/>
              </a:lnSpc>
              <a:spcBef>
                <a:spcPts val="600"/>
              </a:spcBef>
            </a:pPr>
            <a:r>
              <a:rPr lang="zh-CN" altLang="en-US" dirty="0">
                <a:latin typeface="Times New Roman" panose="02020603050405020304" pitchFamily="18" charset="0"/>
              </a:rPr>
              <a:t>通过计算机采集设备获得聋哑人的手语数据，采用模式识别算法，结合上下文知识，获知手语含义，进而翻译成语音，传达给不懂手语的正常人，使得正常人可以“听懂手语”</a:t>
            </a:r>
            <a:r>
              <a:rPr lang="zh-CN" altLang="en-US" dirty="0"/>
              <a:t>。</a:t>
            </a:r>
            <a:endParaRPr lang="en-US" altLang="zh-CN" dirty="0">
              <a:latin typeface="Times New Roman" panose="02020603050405020304" pitchFamily="18" charset="0"/>
            </a:endParaRPr>
          </a:p>
          <a:p>
            <a:pPr>
              <a:spcBef>
                <a:spcPts val="600"/>
              </a:spcBef>
            </a:pPr>
            <a:r>
              <a:rPr lang="zh-CN" altLang="en-US" dirty="0">
                <a:latin typeface="Times New Roman" panose="02020603050405020304" pitchFamily="18" charset="0"/>
              </a:rPr>
              <a:t>手语合成技术</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正常人通过语音表达自己的意图，计算机将语音翻译为手语并表现出来，向聋哑人传递信息，使得聋哑人能够“看懂”声音 。</a:t>
            </a:r>
            <a:endParaRPr lang="zh-CN" altLang="en-US" dirty="0">
              <a:latin typeface="Times New Roman" panose="02020603050405020304" pitchFamily="18" charset="0"/>
            </a:endParaRPr>
          </a:p>
          <a:p>
            <a:pPr lvl="1">
              <a:lnSpc>
                <a:spcPct val="90000"/>
              </a:lnSpc>
              <a:spcBef>
                <a:spcPts val="600"/>
              </a:spcBef>
            </a:pPr>
            <a:endParaRPr lang="zh-CN" altLang="en-US" dirty="0">
              <a:latin typeface="Times New Roman" panose="02020603050405020304" pitchFamily="18" charset="0"/>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51395" y="1268755"/>
            <a:ext cx="2160000" cy="1880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153" y="3631823"/>
            <a:ext cx="2160000" cy="2204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Gesture</a:t>
            </a:r>
            <a:endParaRPr lang="zh-CN" altLang="en-US" dirty="0"/>
          </a:p>
        </p:txBody>
      </p:sp>
      <p:sp>
        <p:nvSpPr>
          <p:cNvPr id="3" name="内容占位符 2"/>
          <p:cNvSpPr>
            <a:spLocks noGrp="1"/>
          </p:cNvSpPr>
          <p:nvPr>
            <p:ph idx="1"/>
          </p:nvPr>
        </p:nvSpPr>
        <p:spPr>
          <a:xfrm>
            <a:off x="360000" y="1043735"/>
            <a:ext cx="8886350" cy="5580000"/>
          </a:xfrm>
        </p:spPr>
        <p:txBody>
          <a:bodyPr>
            <a:normAutofit/>
          </a:bodyPr>
          <a:lstStyle/>
          <a:p>
            <a:pPr>
              <a:spcBef>
                <a:spcPts val="600"/>
              </a:spcBef>
            </a:pPr>
            <a:r>
              <a:rPr lang="zh-CN" altLang="en-US" dirty="0">
                <a:latin typeface="Times New Roman" panose="02020603050405020304" pitchFamily="18" charset="0"/>
              </a:rPr>
              <a:t>识别方法</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基于数据手套的识别</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利用数据手套和位置跟踪器测量手势在空间运动的轨迹和时序信息。</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识别率高，但打手语的人要穿戴复杂的数据手套和位置跟踪器，输入设备比较昂贵。</a:t>
            </a:r>
            <a:endParaRPr lang="zh-CN" altLang="en-US" dirty="0">
              <a:latin typeface="Times New Roman" panose="02020603050405020304" pitchFamily="18" charset="0"/>
            </a:endParaRPr>
          </a:p>
          <a:p>
            <a:pPr lvl="1">
              <a:spcBef>
                <a:spcPts val="600"/>
              </a:spcBef>
            </a:pPr>
            <a:r>
              <a:rPr lang="zh-CN" altLang="en-US" dirty="0">
                <a:latin typeface="Times New Roman" panose="02020603050405020304" pitchFamily="18" charset="0"/>
              </a:rPr>
              <a:t>基于视觉</a:t>
            </a:r>
            <a:r>
              <a:rPr lang="en-US" altLang="zh-CN" dirty="0">
                <a:latin typeface="Times New Roman" panose="02020603050405020304" pitchFamily="18" charset="0"/>
              </a:rPr>
              <a:t>(</a:t>
            </a:r>
            <a:r>
              <a:rPr lang="zh-CN" altLang="en-US" dirty="0">
                <a:latin typeface="Times New Roman" panose="02020603050405020304" pitchFamily="18" charset="0"/>
              </a:rPr>
              <a:t>图像</a:t>
            </a:r>
            <a:r>
              <a:rPr lang="en-US" altLang="zh-CN" dirty="0">
                <a:latin typeface="Times New Roman" panose="02020603050405020304" pitchFamily="18" charset="0"/>
              </a:rPr>
              <a:t>)</a:t>
            </a:r>
            <a:r>
              <a:rPr lang="zh-CN" altLang="en-US" dirty="0">
                <a:latin typeface="Times New Roman" panose="02020603050405020304" pitchFamily="18" charset="0"/>
              </a:rPr>
              <a:t>的手语识别系统</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利用摄像头，捕捉手势动作；通过图像理解，理解手势含义。</a:t>
            </a:r>
            <a:endParaRPr lang="en-US" altLang="zh-CN" dirty="0">
              <a:latin typeface="Times New Roman" panose="02020603050405020304" pitchFamily="18" charset="0"/>
            </a:endParaRPr>
          </a:p>
          <a:p>
            <a:pPr lvl="2">
              <a:spcBef>
                <a:spcPts val="600"/>
              </a:spcBef>
            </a:pPr>
            <a:r>
              <a:rPr lang="zh-CN" altLang="en-US" dirty="0">
                <a:latin typeface="Times New Roman" panose="02020603050405020304" pitchFamily="18" charset="0"/>
              </a:rPr>
              <a:t>缺点：将三维立体的手语数据转为平面二维数据时会丢失信息</a:t>
            </a:r>
            <a:endParaRPr lang="en-US" altLang="zh-CN" dirty="0">
              <a:latin typeface="Times New Roman" panose="02020603050405020304" pitchFamily="18" charset="0"/>
            </a:endParaRPr>
          </a:p>
          <a:p>
            <a:pPr>
              <a:spcBef>
                <a:spcPts val="600"/>
              </a:spcBef>
            </a:pPr>
            <a:r>
              <a:rPr lang="zh-CN" altLang="en-US" dirty="0">
                <a:latin typeface="Times New Roman" panose="02020603050405020304" pitchFamily="18" charset="0"/>
              </a:rPr>
              <a:t>微软</a:t>
            </a:r>
            <a:r>
              <a:rPr lang="en-US" altLang="zh-CN" dirty="0">
                <a:latin typeface="Times New Roman" panose="02020603050405020304" pitchFamily="18" charset="0"/>
              </a:rPr>
              <a:t>Kinect</a:t>
            </a:r>
            <a:r>
              <a:rPr lang="zh-CN" altLang="en-US" dirty="0">
                <a:latin typeface="Times New Roman" panose="02020603050405020304" pitchFamily="18" charset="0"/>
              </a:rPr>
              <a:t>控制器具备手语识别功能</a:t>
            </a:r>
            <a:endParaRPr lang="zh-CN" altLang="en-US" dirty="0">
              <a:latin typeface="Times New Roman" panose="02020603050405020304" pitchFamily="18" charset="0"/>
            </a:endParaRPr>
          </a:p>
          <a:p>
            <a:pPr lvl="1">
              <a:spcBef>
                <a:spcPts val="600"/>
              </a:spcBef>
            </a:pPr>
            <a:r>
              <a:rPr lang="zh-CN" altLang="en-US" dirty="0">
                <a:latin typeface="Times New Roman" panose="02020603050405020304" pitchFamily="18" charset="0"/>
              </a:rPr>
              <a:t>微软公司为自己的</a:t>
            </a:r>
            <a:r>
              <a:rPr lang="en-US" altLang="zh-CN" dirty="0">
                <a:latin typeface="Times New Roman" panose="02020603050405020304" pitchFamily="18" charset="0"/>
              </a:rPr>
              <a:t>Kinect</a:t>
            </a:r>
            <a:r>
              <a:rPr lang="zh-CN" altLang="en-US" dirty="0">
                <a:latin typeface="Times New Roman" panose="02020603050405020304" pitchFamily="18" charset="0"/>
              </a:rPr>
              <a:t>动作感应游戏控制器申请了一项名为“手势输入”的专利。</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应用这项专利之后，</a:t>
            </a:r>
            <a:r>
              <a:rPr lang="en-US" altLang="zh-CN" dirty="0">
                <a:latin typeface="Times New Roman" panose="02020603050405020304" pitchFamily="18" charset="0"/>
              </a:rPr>
              <a:t>Kinect</a:t>
            </a:r>
            <a:r>
              <a:rPr lang="zh-CN" altLang="en-US" dirty="0">
                <a:latin typeface="Times New Roman" panose="02020603050405020304" pitchFamily="18" charset="0"/>
              </a:rPr>
              <a:t>控制器将可读懂人的手语。</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dirty="0"/>
          </a:p>
        </p:txBody>
      </p:sp>
      <p:pic>
        <p:nvPicPr>
          <p:cNvPr id="5" name="Picture 4" descr="W0200906264036167558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5191" y="2978950"/>
            <a:ext cx="2340000" cy="175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7_130262_c8f3dedc67c27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1385" y="4869160"/>
            <a:ext cx="2340000" cy="14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645" y="1109953"/>
            <a:ext cx="2340000" cy="1747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wipe(left)">
                                      <p:cBhvr>
                                        <p:cTn id="36" dur="500"/>
                                        <p:tgtEl>
                                          <p:spTgt spid="3">
                                            <p:txEl>
                                              <p:pRg st="9" end="9"/>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Gesture</a:t>
            </a:r>
            <a:endParaRPr lang="zh-CN" altLang="en-US" dirty="0"/>
          </a:p>
        </p:txBody>
      </p:sp>
      <p:sp>
        <p:nvSpPr>
          <p:cNvPr id="3" name="内容占位符 2"/>
          <p:cNvSpPr>
            <a:spLocks noGrp="1"/>
          </p:cNvSpPr>
          <p:nvPr>
            <p:ph idx="1"/>
          </p:nvPr>
        </p:nvSpPr>
        <p:spPr>
          <a:xfrm>
            <a:off x="360000" y="1043735"/>
            <a:ext cx="8706330" cy="3825426"/>
          </a:xfrm>
        </p:spPr>
        <p:txBody>
          <a:bodyPr/>
          <a:lstStyle/>
          <a:p>
            <a:r>
              <a:rPr lang="zh-CN" altLang="en-US" dirty="0">
                <a:latin typeface="Times New Roman" panose="02020603050405020304" pitchFamily="18" charset="0"/>
              </a:rPr>
              <a:t>案例</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MIT</a:t>
            </a:r>
            <a:r>
              <a:rPr lang="zh-CN" altLang="en-US" dirty="0">
                <a:latin typeface="Times New Roman" panose="02020603050405020304" pitchFamily="18" charset="0"/>
              </a:rPr>
              <a:t>开发独特识别算法，实现手势追踪界面</a:t>
            </a:r>
            <a:endParaRPr lang="zh-CN" altLang="en-US" dirty="0">
              <a:latin typeface="Times New Roman" panose="02020603050405020304" pitchFamily="18" charset="0"/>
            </a:endParaRPr>
          </a:p>
          <a:p>
            <a:pPr lvl="1"/>
            <a:r>
              <a:rPr lang="zh-CN" altLang="en-US" dirty="0">
                <a:latin typeface="Times New Roman" panose="02020603050405020304" pitchFamily="18" charset="0"/>
              </a:rPr>
              <a:t>实验者戴上一双莱卡纤维布料的手套，使用廉价的摄像机和一个广角镜头，该软件就能在三维空间探测出实验者的手以及手指的方向和位置，实现对手势的实时追踪。</a:t>
            </a:r>
            <a:endParaRPr lang="zh-CN" altLang="en-US" dirty="0">
              <a:latin typeface="Times New Roman" panose="02020603050405020304" pitchFamily="18" charset="0"/>
            </a:endParaRPr>
          </a:p>
          <a:p>
            <a:pPr lvl="1"/>
            <a:r>
              <a:rPr lang="zh-CN" altLang="en-US" dirty="0">
                <a:latin typeface="Times New Roman" panose="02020603050405020304" pitchFamily="18" charset="0"/>
              </a:rPr>
              <a:t>为了获得手势信息，研究人员需要进行特征测定，以确定手的位置，并分析手指之间的相对位置。</a:t>
            </a:r>
            <a:endParaRPr lang="zh-CN" altLang="en-US" dirty="0">
              <a:latin typeface="Times New Roman" panose="02020603050405020304" pitchFamily="18" charset="0"/>
            </a:endParaRPr>
          </a:p>
          <a:p>
            <a:pPr lvl="1"/>
            <a:r>
              <a:rPr lang="zh-CN" altLang="en-US" dirty="0">
                <a:latin typeface="Times New Roman" panose="02020603050405020304" pitchFamily="18" charset="0"/>
              </a:rPr>
              <a:t>研究人员给手套的不同部位涂上不同的颜色，形成了独特的色块图案，这些色块能详细描述特征信息，这是测出位置和方向的关键。</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5" name="Picture 4" descr="2010917122139968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25106" y="1777374"/>
            <a:ext cx="2691778" cy="188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hlinkClick r:id="rId2" action="ppaction://hlinkfile"/>
          </p:cNvPr>
          <p:cNvPicPr>
            <a:picLocks noChangeAspect="1"/>
          </p:cNvPicPr>
          <p:nvPr/>
        </p:nvPicPr>
        <p:blipFill>
          <a:blip r:embed="rId3"/>
          <a:stretch>
            <a:fillRect/>
          </a:stretch>
        </p:blipFill>
        <p:spPr>
          <a:xfrm>
            <a:off x="4205790" y="5084896"/>
            <a:ext cx="3780420" cy="1295283"/>
          </a:xfrm>
          <a:prstGeom prst="rect">
            <a:avLst/>
          </a:prstGeom>
        </p:spPr>
      </p:pic>
      <p:sp>
        <p:nvSpPr>
          <p:cNvPr id="7" name="文本框 6"/>
          <p:cNvSpPr txBox="1"/>
          <p:nvPr/>
        </p:nvSpPr>
        <p:spPr>
          <a:xfrm>
            <a:off x="360000" y="4959170"/>
            <a:ext cx="2396810" cy="523220"/>
          </a:xfrm>
          <a:prstGeom prst="rect">
            <a:avLst/>
          </a:prstGeom>
          <a:noFill/>
        </p:spPr>
        <p:txBody>
          <a:bodyPr wrap="none" rtlCol="0">
            <a:spAutoFit/>
          </a:bodyPr>
          <a:lstStyle/>
          <a:p>
            <a:pPr marL="457200" indent="-457200">
              <a:buClr>
                <a:srgbClr val="0000FF"/>
              </a:buClr>
              <a:buSzPct val="80000"/>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北邮</a:t>
            </a:r>
            <a:r>
              <a:rPr lang="zh-CN" altLang="en-US" sz="2800" b="1" dirty="0">
                <a:ea typeface="楷体" panose="02010609060101010101" pitchFamily="49" charset="-122"/>
                <a:cs typeface="Times New Roman" panose="02020603050405020304" pitchFamily="18" charset="0"/>
              </a:rPr>
              <a:t>工作</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脑</a:t>
            </a:r>
            <a:r>
              <a:rPr lang="en-US" altLang="zh-CN" dirty="0"/>
              <a:t>/</a:t>
            </a:r>
            <a:r>
              <a:rPr lang="zh-CN" altLang="en-US" dirty="0"/>
              <a:t>神经</a:t>
            </a:r>
            <a:r>
              <a:rPr lang="en-US" altLang="zh-CN" dirty="0"/>
              <a:t>—</a:t>
            </a:r>
            <a:r>
              <a:rPr lang="zh-CN" altLang="en-US" dirty="0"/>
              <a:t>机接口</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latin typeface="Times New Roman" panose="02020603050405020304" pitchFamily="18" charset="0"/>
              </a:rPr>
              <a:t>脑</a:t>
            </a:r>
            <a:r>
              <a:rPr lang="en-US" altLang="zh-CN" dirty="0">
                <a:latin typeface="Times New Roman" panose="02020603050405020304" pitchFamily="18" charset="0"/>
              </a:rPr>
              <a:t>-</a:t>
            </a:r>
            <a:r>
              <a:rPr lang="zh-CN" altLang="en-US" dirty="0">
                <a:latin typeface="Times New Roman" panose="02020603050405020304" pitchFamily="18" charset="0"/>
              </a:rPr>
              <a:t>机接口是神经科学和工程技术学科交叉产生的一项具有深远意义的创新性发明。</a:t>
            </a:r>
            <a:endParaRPr lang="zh-CN" altLang="en-US" dirty="0">
              <a:latin typeface="Times New Roman" panose="02020603050405020304" pitchFamily="18" charset="0"/>
            </a:endParaRPr>
          </a:p>
          <a:p>
            <a:r>
              <a:rPr lang="zh-CN" altLang="en-US" dirty="0">
                <a:latin typeface="Times New Roman" panose="02020603050405020304" pitchFamily="18" charset="0"/>
              </a:rPr>
              <a:t>脑</a:t>
            </a:r>
            <a:r>
              <a:rPr lang="en-US" altLang="zh-CN" dirty="0">
                <a:latin typeface="Times New Roman" panose="02020603050405020304" pitchFamily="18" charset="0"/>
              </a:rPr>
              <a:t>-</a:t>
            </a:r>
            <a:r>
              <a:rPr lang="zh-CN" altLang="en-US" dirty="0">
                <a:latin typeface="Times New Roman" panose="02020603050405020304" pitchFamily="18" charset="0"/>
              </a:rPr>
              <a:t>机接口（</a:t>
            </a:r>
            <a:r>
              <a:rPr lang="en-US" altLang="zh-CN" dirty="0">
                <a:latin typeface="Times New Roman" panose="02020603050405020304" pitchFamily="18" charset="0"/>
              </a:rPr>
              <a:t>Brain-Computer</a:t>
            </a:r>
            <a:r>
              <a:rPr lang="zh-CN" altLang="en-US" dirty="0">
                <a:latin typeface="Times New Roman" panose="02020603050405020304" pitchFamily="18" charset="0"/>
              </a:rPr>
              <a:t>　</a:t>
            </a:r>
            <a:r>
              <a:rPr lang="en-US" altLang="zh-CN" dirty="0">
                <a:latin typeface="Times New Roman" panose="02020603050405020304" pitchFamily="18" charset="0"/>
              </a:rPr>
              <a:t>Interface</a:t>
            </a:r>
            <a:r>
              <a:rPr lang="zh-CN" altLang="en-US" dirty="0">
                <a:latin typeface="Times New Roman" panose="02020603050405020304" pitchFamily="18" charset="0"/>
              </a:rPr>
              <a:t>，</a:t>
            </a:r>
            <a:r>
              <a:rPr lang="en-US" altLang="zh-CN" dirty="0">
                <a:latin typeface="Times New Roman" panose="02020603050405020304" pitchFamily="18" charset="0"/>
              </a:rPr>
              <a:t>BCI</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zh-CN" altLang="en-US" dirty="0"/>
              <a:t>一种大脑和机器之间的通信设备，</a:t>
            </a:r>
            <a:r>
              <a:rPr lang="zh-CN" altLang="en-US" dirty="0">
                <a:latin typeface="Times New Roman" panose="02020603050405020304" pitchFamily="18" charset="0"/>
              </a:rPr>
              <a:t>在大脑与外部设备之间建立一种直接的交流通道。</a:t>
            </a:r>
            <a:endParaRPr lang="zh-CN" altLang="en-US" dirty="0">
              <a:latin typeface="Times New Roman" panose="02020603050405020304" pitchFamily="18" charset="0"/>
            </a:endParaRPr>
          </a:p>
          <a:p>
            <a:pPr lvl="1"/>
            <a:r>
              <a:rPr lang="zh-CN" altLang="en-US" dirty="0"/>
              <a:t>以计算机为基础的系统，</a:t>
            </a:r>
            <a:r>
              <a:rPr lang="zh-CN" altLang="en-US" dirty="0">
                <a:latin typeface="Times New Roman" panose="02020603050405020304" pitchFamily="18" charset="0"/>
              </a:rPr>
              <a:t>通过实时记录人脑的脑电波并</a:t>
            </a:r>
            <a:r>
              <a:rPr lang="zh-CN" altLang="en-US" dirty="0"/>
              <a:t>进行分析，</a:t>
            </a:r>
            <a:r>
              <a:rPr lang="zh-CN" altLang="en-US" dirty="0">
                <a:latin typeface="Times New Roman" panose="02020603050405020304" pitchFamily="18" charset="0"/>
              </a:rPr>
              <a:t>在一定程度上解读人的思维，并将其“翻译”成控制命令，</a:t>
            </a:r>
            <a:r>
              <a:rPr lang="zh-CN" altLang="en-US" dirty="0"/>
              <a:t>传递给输出设备，以执行所需的动作。</a:t>
            </a:r>
            <a:endParaRPr lang="en-US" altLang="zh-CN" dirty="0"/>
          </a:p>
          <a:p>
            <a:pPr lvl="1"/>
            <a:r>
              <a:rPr lang="zh-CN" altLang="en-US" dirty="0">
                <a:latin typeface="Times New Roman" panose="02020603050405020304" pitchFamily="18" charset="0"/>
              </a:rPr>
              <a:t>实现 “心想事成”</a:t>
            </a:r>
            <a:endParaRPr lang="en-US" altLang="zh-CN" dirty="0">
              <a:latin typeface="Times New Roman" panose="02020603050405020304" pitchFamily="18" charset="0"/>
            </a:endParaRPr>
          </a:p>
          <a:p>
            <a:pPr lvl="1"/>
            <a:r>
              <a:rPr lang="zh-CN" altLang="en-US" dirty="0"/>
              <a:t>可广泛应用于无人驾驶、工业控制、教育、娱乐、助老</a:t>
            </a:r>
            <a:r>
              <a:rPr lang="en-US" altLang="zh-CN" dirty="0"/>
              <a:t>/</a:t>
            </a:r>
            <a:r>
              <a:rPr lang="zh-CN" altLang="en-US" dirty="0"/>
              <a:t>助残设备和医疗领域等。 </a:t>
            </a:r>
            <a:endParaRPr lang="zh-CN" altLang="en-US" dirty="0">
              <a:latin typeface="Times New Roman" panose="02020603050405020304" pitchFamily="18" charset="0"/>
            </a:endParaRPr>
          </a:p>
          <a:p>
            <a:r>
              <a:rPr lang="zh-CN" altLang="en-US" dirty="0">
                <a:latin typeface="Times New Roman" panose="02020603050405020304" pitchFamily="18" charset="0"/>
              </a:rPr>
              <a:t>分类</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侵入式</a:t>
            </a:r>
            <a:r>
              <a:rPr lang="en-US" altLang="zh-CN" dirty="0">
                <a:latin typeface="Times New Roman" panose="02020603050405020304" pitchFamily="18" charset="0"/>
              </a:rPr>
              <a:t>BCI</a:t>
            </a:r>
            <a:endParaRPr lang="en-US" altLang="zh-CN" dirty="0">
              <a:latin typeface="Times New Roman" panose="02020603050405020304" pitchFamily="18" charset="0"/>
            </a:endParaRPr>
          </a:p>
          <a:p>
            <a:pPr lvl="1"/>
            <a:r>
              <a:rPr lang="zh-CN" altLang="en-US" dirty="0">
                <a:latin typeface="Times New Roman" panose="02020603050405020304" pitchFamily="18" charset="0"/>
              </a:rPr>
              <a:t>非侵入式</a:t>
            </a:r>
            <a:r>
              <a:rPr lang="en-US" altLang="zh-CN" dirty="0">
                <a:latin typeface="Times New Roman" panose="02020603050405020304" pitchFamily="18" charset="0"/>
              </a:rPr>
              <a:t>BCI</a:t>
            </a:r>
            <a:endParaRPr lang="zh-CN" altLang="en-US" dirty="0">
              <a:latin typeface="Times New Roman" panose="02020603050405020304" pitchFamily="18" charset="0"/>
            </a:endParaRP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非侵入式</a:t>
            </a:r>
            <a:r>
              <a:rPr lang="en-US" altLang="zh-CN" dirty="0"/>
              <a:t>BCI</a:t>
            </a:r>
            <a:endParaRPr lang="zh-CN" altLang="en-US" dirty="0"/>
          </a:p>
        </p:txBody>
      </p:sp>
      <p:sp>
        <p:nvSpPr>
          <p:cNvPr id="3" name="内容占位符 2"/>
          <p:cNvSpPr>
            <a:spLocks noGrp="1"/>
          </p:cNvSpPr>
          <p:nvPr>
            <p:ph sz="half" idx="1"/>
          </p:nvPr>
        </p:nvSpPr>
        <p:spPr>
          <a:xfrm>
            <a:off x="360000" y="1080000"/>
            <a:ext cx="6276060" cy="5580000"/>
          </a:xfrm>
        </p:spPr>
        <p:txBody>
          <a:bodyPr>
            <a:normAutofit/>
          </a:bodyPr>
          <a:lstStyle/>
          <a:p>
            <a:r>
              <a:rPr lang="zh-CN" altLang="en-US" dirty="0">
                <a:latin typeface="Times New Roman" panose="02020603050405020304" pitchFamily="18" charset="0"/>
              </a:rPr>
              <a:t>直接从人的头皮表面记录神经信号</a:t>
            </a:r>
            <a:endParaRPr lang="en-US" altLang="zh-CN" dirty="0">
              <a:latin typeface="Times New Roman" panose="02020603050405020304" pitchFamily="18" charset="0"/>
            </a:endParaRPr>
          </a:p>
          <a:p>
            <a:r>
              <a:rPr lang="zh-CN" altLang="en-US" dirty="0">
                <a:latin typeface="Times New Roman" panose="02020603050405020304" pitchFamily="18" charset="0"/>
              </a:rPr>
              <a:t>获得的神经信号更容易受到噪声的干扰</a:t>
            </a:r>
            <a:endParaRPr lang="en-US" altLang="zh-CN" dirty="0">
              <a:latin typeface="Times New Roman" panose="02020603050405020304" pitchFamily="18" charset="0"/>
            </a:endParaRPr>
          </a:p>
          <a:p>
            <a:r>
              <a:rPr lang="zh-CN" altLang="en-US" dirty="0">
                <a:latin typeface="Times New Roman" panose="02020603050405020304" pitchFamily="18" charset="0"/>
              </a:rPr>
              <a:t>典型系统：</a:t>
            </a:r>
            <a:r>
              <a:rPr lang="en-US" altLang="zh-CN" dirty="0">
                <a:latin typeface="Times New Roman" panose="02020603050405020304" pitchFamily="18" charset="0"/>
              </a:rPr>
              <a:t>EGG</a:t>
            </a:r>
            <a:r>
              <a:rPr lang="zh-CN" altLang="en-US" dirty="0">
                <a:latin typeface="Times New Roman" panose="02020603050405020304" pitchFamily="18" charset="0"/>
              </a:rPr>
              <a:t>（脑电图）</a:t>
            </a:r>
            <a:endParaRPr lang="en-US" altLang="zh-CN" dirty="0">
              <a:latin typeface="Times New Roman" panose="02020603050405020304" pitchFamily="18" charset="0"/>
            </a:endParaRPr>
          </a:p>
          <a:p>
            <a:r>
              <a:rPr lang="en-US" altLang="zh-CN" dirty="0">
                <a:latin typeface="Times New Roman" panose="02020603050405020304" pitchFamily="18" charset="0"/>
              </a:rPr>
              <a:t>2019</a:t>
            </a:r>
            <a:r>
              <a:rPr lang="zh-CN" altLang="en-US" dirty="0">
                <a:latin typeface="Times New Roman" panose="02020603050405020304" pitchFamily="18" charset="0"/>
              </a:rPr>
              <a:t>年</a:t>
            </a:r>
            <a:r>
              <a:rPr lang="en-US" altLang="zh-CN" dirty="0">
                <a:latin typeface="Times New Roman" panose="02020603050405020304" pitchFamily="18" charset="0"/>
              </a:rPr>
              <a:t>4</a:t>
            </a:r>
            <a:r>
              <a:rPr lang="zh-CN" altLang="en-US" dirty="0">
                <a:latin typeface="Times New Roman" panose="02020603050405020304" pitchFamily="18" charset="0"/>
              </a:rPr>
              <a:t>月</a:t>
            </a:r>
            <a:r>
              <a:rPr lang="en-US" altLang="zh-CN" dirty="0">
                <a:latin typeface="Times New Roman" panose="02020603050405020304" pitchFamily="18" charset="0"/>
              </a:rPr>
              <a:t>7</a:t>
            </a:r>
            <a:r>
              <a:rPr lang="zh-CN" altLang="en-US" dirty="0">
                <a:latin typeface="Times New Roman" panose="02020603050405020304" pitchFamily="18" charset="0"/>
              </a:rPr>
              <a:t>日，</a:t>
            </a:r>
            <a:r>
              <a:rPr lang="en-US" altLang="zh-CN" dirty="0">
                <a:latin typeface="Times New Roman" panose="02020603050405020304" pitchFamily="18" charset="0"/>
              </a:rPr>
              <a:t>《</a:t>
            </a:r>
            <a:r>
              <a:rPr lang="zh-CN" altLang="en-US" dirty="0">
                <a:latin typeface="Times New Roman" panose="02020603050405020304" pitchFamily="18" charset="0"/>
              </a:rPr>
              <a:t>挑战不可能</a:t>
            </a:r>
            <a:r>
              <a:rPr lang="en-US" altLang="zh-CN" dirty="0">
                <a:latin typeface="Times New Roman" panose="02020603050405020304" pitchFamily="18" charset="0"/>
              </a:rPr>
              <a:t>》</a:t>
            </a:r>
            <a:r>
              <a:rPr lang="zh-CN" altLang="en-US" dirty="0">
                <a:latin typeface="Times New Roman" panose="02020603050405020304" pitchFamily="18" charset="0"/>
              </a:rPr>
              <a:t>节目</a:t>
            </a:r>
            <a:br>
              <a:rPr lang="en-US" altLang="zh-CN" dirty="0">
                <a:latin typeface="Times New Roman" panose="02020603050405020304" pitchFamily="18" charset="0"/>
              </a:rPr>
            </a:br>
            <a:r>
              <a:rPr lang="zh-CN" altLang="en-US" dirty="0">
                <a:latin typeface="Times New Roman" panose="02020603050405020304" pitchFamily="18" charset="0"/>
              </a:rPr>
              <a:t>渐冻症患者王甲，使用清华大学医学院神经工程团队带来的无创脑机接口打字系统，通过对视觉神经信号的解码完成了打字任务。</a:t>
            </a:r>
            <a:endParaRPr lang="zh-CN" altLang="en-US" dirty="0">
              <a:latin typeface="Times New Roman" panose="02020603050405020304" pitchFamily="18" charset="0"/>
            </a:endParaRPr>
          </a:p>
          <a:p>
            <a:pPr marL="0" indent="0">
              <a:buNone/>
            </a:pP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pic>
        <p:nvPicPr>
          <p:cNvPr id="8" name="Picture 2"/>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816080" y="3304643"/>
            <a:ext cx="5070326" cy="248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370" y="1068848"/>
            <a:ext cx="1504060" cy="1980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9218"/>
                                        </p:tgtEl>
                                        <p:attrNameLst>
                                          <p:attrName>style.visibility</p:attrName>
                                        </p:attrNameLst>
                                      </p:cBhvr>
                                      <p:to>
                                        <p:strVal val="visible"/>
                                      </p:to>
                                    </p:set>
                                    <p:animEffect transition="in" filter="barn(inVertical)">
                                      <p:cBhvr>
                                        <p:cTn id="19" dur="500"/>
                                        <p:tgtEl>
                                          <p:spTgt spid="92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par>
                          <p:cTn id="25" fill="hold">
                            <p:stCondLst>
                              <p:cond delay="500"/>
                            </p:stCondLst>
                            <p:childTnLst>
                              <p:par>
                                <p:cTn id="26" presetID="16" presetClass="entr" presetSubtype="2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en-US" altLang="zh-CN" dirty="0"/>
              <a:t>Command  Interpreter (CLI)</a:t>
            </a:r>
            <a:endParaRPr lang="en-US" altLang="zh-CN" dirty="0"/>
          </a:p>
        </p:txBody>
      </p:sp>
      <p:sp>
        <p:nvSpPr>
          <p:cNvPr id="319491"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Command interpreter</a:t>
            </a:r>
            <a:r>
              <a:rPr lang="en-US" altLang="zh-CN" dirty="0">
                <a:latin typeface="Times New Roman" panose="02020603050405020304" pitchFamily="18" charset="0"/>
              </a:rPr>
              <a:t> is the interface between the user and the operating system.</a:t>
            </a:r>
            <a:endParaRPr lang="en-US" altLang="zh-CN" dirty="0">
              <a:latin typeface="Times New Roman" panose="02020603050405020304" pitchFamily="18" charset="0"/>
            </a:endParaRPr>
          </a:p>
          <a:p>
            <a:r>
              <a:rPr lang="en-US" altLang="zh-CN" dirty="0">
                <a:latin typeface="Times New Roman" panose="02020603050405020304" pitchFamily="18" charset="0"/>
              </a:rPr>
              <a:t>implemented </a:t>
            </a:r>
            <a:endParaRPr lang="en-US" altLang="zh-CN" dirty="0">
              <a:latin typeface="Times New Roman" panose="02020603050405020304" pitchFamily="18" charset="0"/>
            </a:endParaRPr>
          </a:p>
          <a:p>
            <a:pPr lvl="1"/>
            <a:r>
              <a:rPr lang="en-US" altLang="zh-CN" dirty="0">
                <a:latin typeface="Times New Roman" panose="02020603050405020304" pitchFamily="18" charset="0"/>
              </a:rPr>
              <a:t>in kernel (MS-DOS)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by systems program (Windows / UNIX)</a:t>
            </a:r>
            <a:endParaRPr lang="en-US" altLang="zh-CN" dirty="0">
              <a:latin typeface="Times New Roman" panose="02020603050405020304" pitchFamily="18" charset="0"/>
            </a:endParaRPr>
          </a:p>
          <a:p>
            <a:r>
              <a:rPr lang="en-US" altLang="zh-CN" dirty="0">
                <a:solidFill>
                  <a:srgbClr val="0000FF"/>
                </a:solidFill>
                <a:latin typeface="Times New Roman" panose="02020603050405020304" pitchFamily="18" charset="0"/>
              </a:rPr>
              <a:t>shell (UNIX / Linux)</a:t>
            </a:r>
            <a:endParaRPr lang="en-US" altLang="zh-CN" dirty="0">
              <a:solidFill>
                <a:srgbClr val="0000FF"/>
              </a:solidFill>
              <a:latin typeface="Times New Roman" panose="02020603050405020304" pitchFamily="18" charset="0"/>
            </a:endParaRPr>
          </a:p>
          <a:p>
            <a:pPr lvl="1"/>
            <a:r>
              <a:rPr lang="en-US" altLang="zh-CN" dirty="0">
                <a:latin typeface="Times New Roman" panose="02020603050405020304" pitchFamily="18" charset="0"/>
              </a:rPr>
              <a:t>multiple flavors implemented,  e.g. </a:t>
            </a:r>
            <a:r>
              <a:rPr lang="en-US" altLang="zh-CN" dirty="0">
                <a:solidFill>
                  <a:srgbClr val="0000FF"/>
                </a:solidFill>
                <a:latin typeface="Times New Roman" panose="02020603050405020304" pitchFamily="18" charset="0"/>
              </a:rPr>
              <a:t>Bourne shell, C shell,  …</a:t>
            </a:r>
            <a:endParaRPr lang="en-US" altLang="zh-CN" dirty="0">
              <a:solidFill>
                <a:srgbClr val="0000FF"/>
              </a:solidFill>
              <a:latin typeface="Times New Roman" panose="02020603050405020304" pitchFamily="18" charset="0"/>
            </a:endParaRPr>
          </a:p>
          <a:p>
            <a:r>
              <a:rPr lang="en-US" altLang="zh-CN" dirty="0">
                <a:latin typeface="Times New Roman" panose="02020603050405020304" pitchFamily="18" charset="0"/>
              </a:rPr>
              <a:t>Primarily gets a command from user and executes it.</a:t>
            </a:r>
            <a:endParaRPr lang="en-US" altLang="zh-CN" dirty="0">
              <a:latin typeface="Times New Roman" panose="02020603050405020304" pitchFamily="18" charset="0"/>
            </a:endParaRPr>
          </a:p>
          <a:p>
            <a:r>
              <a:rPr lang="en-US" altLang="zh-CN" dirty="0">
                <a:latin typeface="Times New Roman" panose="02020603050405020304" pitchFamily="18" charset="0"/>
              </a:rPr>
              <a:t>Commands can be implemented in two ways: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built-in (MS-DOS)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system programs (UNIX)</a:t>
            </a:r>
            <a:endParaRPr lang="en-US" altLang="zh-CN" dirty="0">
              <a:latin typeface="Times New Roman" panose="02020603050405020304" pitchFamily="18" charset="0"/>
            </a:endParaRPr>
          </a:p>
          <a:p>
            <a:pPr lvl="2"/>
            <a:r>
              <a:rPr lang="en-US" altLang="zh-CN" dirty="0">
                <a:latin typeface="Times New Roman" panose="02020603050405020304" pitchFamily="18" charset="0"/>
              </a:rPr>
              <a:t>adding new features doesn’t require to change the interpreter.</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Effect transition="in" filter="wipe(left)">
                                      <p:cBhvr>
                                        <p:cTn id="7" dur="500"/>
                                        <p:tgtEl>
                                          <p:spTgt spid="319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9491">
                                            <p:txEl>
                                              <p:pRg st="1" end="1"/>
                                            </p:txEl>
                                          </p:spTgt>
                                        </p:tgtEl>
                                        <p:attrNameLst>
                                          <p:attrName>style.visibility</p:attrName>
                                        </p:attrNameLst>
                                      </p:cBhvr>
                                      <p:to>
                                        <p:strVal val="visible"/>
                                      </p:to>
                                    </p:set>
                                    <p:animEffect transition="in" filter="wipe(left)">
                                      <p:cBhvr>
                                        <p:cTn id="12" dur="500"/>
                                        <p:tgtEl>
                                          <p:spTgt spid="31949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9491">
                                            <p:txEl>
                                              <p:pRg st="2" end="2"/>
                                            </p:txEl>
                                          </p:spTgt>
                                        </p:tgtEl>
                                        <p:attrNameLst>
                                          <p:attrName>style.visibility</p:attrName>
                                        </p:attrNameLst>
                                      </p:cBhvr>
                                      <p:to>
                                        <p:strVal val="visible"/>
                                      </p:to>
                                    </p:set>
                                    <p:animEffect transition="in" filter="wipe(left)">
                                      <p:cBhvr>
                                        <p:cTn id="15" dur="500"/>
                                        <p:tgtEl>
                                          <p:spTgt spid="31949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9491">
                                            <p:txEl>
                                              <p:pRg st="3" end="3"/>
                                            </p:txEl>
                                          </p:spTgt>
                                        </p:tgtEl>
                                        <p:attrNameLst>
                                          <p:attrName>style.visibility</p:attrName>
                                        </p:attrNameLst>
                                      </p:cBhvr>
                                      <p:to>
                                        <p:strVal val="visible"/>
                                      </p:to>
                                    </p:set>
                                    <p:animEffect transition="in" filter="wipe(left)">
                                      <p:cBhvr>
                                        <p:cTn id="18" dur="500"/>
                                        <p:tgtEl>
                                          <p:spTgt spid="3194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9491">
                                            <p:txEl>
                                              <p:pRg st="4" end="4"/>
                                            </p:txEl>
                                          </p:spTgt>
                                        </p:tgtEl>
                                        <p:attrNameLst>
                                          <p:attrName>style.visibility</p:attrName>
                                        </p:attrNameLst>
                                      </p:cBhvr>
                                      <p:to>
                                        <p:strVal val="visible"/>
                                      </p:to>
                                    </p:set>
                                    <p:animEffect transition="in" filter="wipe(left)">
                                      <p:cBhvr>
                                        <p:cTn id="23" dur="500"/>
                                        <p:tgtEl>
                                          <p:spTgt spid="319491">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19491">
                                            <p:txEl>
                                              <p:pRg st="5" end="5"/>
                                            </p:txEl>
                                          </p:spTgt>
                                        </p:tgtEl>
                                        <p:attrNameLst>
                                          <p:attrName>style.visibility</p:attrName>
                                        </p:attrNameLst>
                                      </p:cBhvr>
                                      <p:to>
                                        <p:strVal val="visible"/>
                                      </p:to>
                                    </p:set>
                                    <p:animEffect transition="in" filter="wipe(left)">
                                      <p:cBhvr>
                                        <p:cTn id="26" dur="500"/>
                                        <p:tgtEl>
                                          <p:spTgt spid="31949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19491">
                                            <p:txEl>
                                              <p:pRg st="6" end="6"/>
                                            </p:txEl>
                                          </p:spTgt>
                                        </p:tgtEl>
                                        <p:attrNameLst>
                                          <p:attrName>style.visibility</p:attrName>
                                        </p:attrNameLst>
                                      </p:cBhvr>
                                      <p:to>
                                        <p:strVal val="visible"/>
                                      </p:to>
                                    </p:set>
                                    <p:animEffect transition="in" filter="wipe(left)">
                                      <p:cBhvr>
                                        <p:cTn id="31" dur="500"/>
                                        <p:tgtEl>
                                          <p:spTgt spid="31949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9491">
                                            <p:txEl>
                                              <p:pRg st="7" end="7"/>
                                            </p:txEl>
                                          </p:spTgt>
                                        </p:tgtEl>
                                        <p:attrNameLst>
                                          <p:attrName>style.visibility</p:attrName>
                                        </p:attrNameLst>
                                      </p:cBhvr>
                                      <p:to>
                                        <p:strVal val="visible"/>
                                      </p:to>
                                    </p:set>
                                    <p:animEffect transition="in" filter="wipe(left)">
                                      <p:cBhvr>
                                        <p:cTn id="36" dur="500"/>
                                        <p:tgtEl>
                                          <p:spTgt spid="319491">
                                            <p:txEl>
                                              <p:pRg st="7" end="7"/>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19491">
                                            <p:txEl>
                                              <p:pRg st="8" end="8"/>
                                            </p:txEl>
                                          </p:spTgt>
                                        </p:tgtEl>
                                        <p:attrNameLst>
                                          <p:attrName>style.visibility</p:attrName>
                                        </p:attrNameLst>
                                      </p:cBhvr>
                                      <p:to>
                                        <p:strVal val="visible"/>
                                      </p:to>
                                    </p:set>
                                    <p:animEffect transition="in" filter="wipe(left)">
                                      <p:cBhvr>
                                        <p:cTn id="39" dur="500"/>
                                        <p:tgtEl>
                                          <p:spTgt spid="319491">
                                            <p:txEl>
                                              <p:pRg st="8" end="8"/>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19491">
                                            <p:txEl>
                                              <p:pRg st="9" end="9"/>
                                            </p:txEl>
                                          </p:spTgt>
                                        </p:tgtEl>
                                        <p:attrNameLst>
                                          <p:attrName>style.visibility</p:attrName>
                                        </p:attrNameLst>
                                      </p:cBhvr>
                                      <p:to>
                                        <p:strVal val="visible"/>
                                      </p:to>
                                    </p:set>
                                    <p:animEffect transition="in" filter="wipe(left)">
                                      <p:cBhvr>
                                        <p:cTn id="42" dur="500"/>
                                        <p:tgtEl>
                                          <p:spTgt spid="319491">
                                            <p:txEl>
                                              <p:pRg st="9" end="9"/>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19491">
                                            <p:txEl>
                                              <p:pRg st="10" end="10"/>
                                            </p:txEl>
                                          </p:spTgt>
                                        </p:tgtEl>
                                        <p:attrNameLst>
                                          <p:attrName>style.visibility</p:attrName>
                                        </p:attrNameLst>
                                      </p:cBhvr>
                                      <p:to>
                                        <p:strVal val="visible"/>
                                      </p:to>
                                    </p:set>
                                    <p:animEffect transition="in" filter="wipe(left)">
                                      <p:cBhvr>
                                        <p:cTn id="45" dur="500"/>
                                        <p:tgtEl>
                                          <p:spTgt spid="3194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非侵入式</a:t>
            </a:r>
            <a:r>
              <a:rPr lang="en-US" altLang="zh-CN" dirty="0"/>
              <a:t>BCI</a:t>
            </a:r>
            <a:endParaRPr lang="zh-CN" altLang="en-US" dirty="0"/>
          </a:p>
        </p:txBody>
      </p:sp>
      <p:sp>
        <p:nvSpPr>
          <p:cNvPr id="3" name="内容占位符 2"/>
          <p:cNvSpPr>
            <a:spLocks noGrp="1"/>
          </p:cNvSpPr>
          <p:nvPr>
            <p:ph sz="half" idx="1"/>
          </p:nvPr>
        </p:nvSpPr>
        <p:spPr>
          <a:xfrm>
            <a:off x="360000" y="1080000"/>
            <a:ext cx="5760000" cy="4059190"/>
          </a:xfrm>
        </p:spPr>
        <p:txBody>
          <a:bodyPr/>
          <a:lstStyle/>
          <a:p>
            <a:r>
              <a:rPr lang="en-US" altLang="zh-CN" dirty="0">
                <a:latin typeface="Times New Roman" panose="02020603050405020304" pitchFamily="18" charset="0"/>
              </a:rPr>
              <a:t>2019</a:t>
            </a:r>
            <a:r>
              <a:rPr lang="zh-CN" altLang="en-US" dirty="0">
                <a:latin typeface="Times New Roman" panose="02020603050405020304" pitchFamily="18" charset="0"/>
              </a:rPr>
              <a:t>年</a:t>
            </a:r>
            <a:r>
              <a:rPr lang="en-US" altLang="zh-CN" dirty="0">
                <a:latin typeface="Times New Roman" panose="02020603050405020304" pitchFamily="18" charset="0"/>
              </a:rPr>
              <a:t>6</a:t>
            </a:r>
            <a:r>
              <a:rPr lang="zh-CN" altLang="en-US" dirty="0">
                <a:latin typeface="Times New Roman" panose="02020603050405020304" pitchFamily="18" charset="0"/>
              </a:rPr>
              <a:t>月</a:t>
            </a:r>
            <a:r>
              <a:rPr lang="en-US" altLang="zh-CN" dirty="0">
                <a:latin typeface="Times New Roman" panose="02020603050405020304" pitchFamily="18" charset="0"/>
              </a:rPr>
              <a:t>19</a:t>
            </a:r>
            <a:r>
              <a:rPr lang="zh-CN" altLang="en-US" dirty="0">
                <a:latin typeface="Times New Roman" panose="02020603050405020304" pitchFamily="18" charset="0"/>
              </a:rPr>
              <a:t>日，卡内基梅隆大学（</a:t>
            </a:r>
            <a:r>
              <a:rPr lang="en-US" altLang="zh-CN" dirty="0">
                <a:latin typeface="Times New Roman" panose="02020603050405020304" pitchFamily="18" charset="0"/>
              </a:rPr>
              <a:t>CMU</a:t>
            </a:r>
            <a:r>
              <a:rPr lang="zh-CN" altLang="en-US" dirty="0">
                <a:latin typeface="Times New Roman" panose="02020603050405020304" pitchFamily="18" charset="0"/>
              </a:rPr>
              <a:t>）生物医学工程系教授贺斌团队与明尼苏达大学合作，开发出了一种可与大脑无创连接的脑机接口，能让人用意念控制机器臂连续、快速运动。</a:t>
            </a:r>
            <a:endParaRPr lang="en-US" altLang="zh-CN" dirty="0">
              <a:latin typeface="Times New Roman" panose="02020603050405020304" pitchFamily="18" charset="0"/>
            </a:endParaRPr>
          </a:p>
          <a:p>
            <a:r>
              <a:rPr lang="zh-CN" altLang="en-US" dirty="0">
                <a:latin typeface="Times New Roman" panose="02020603050405020304" pitchFamily="18" charset="0"/>
              </a:rPr>
              <a:t>第一款非侵入式的意念控制机械臂，能够连续跟踪随机运动的计算机光标。</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pic>
        <p:nvPicPr>
          <p:cNvPr id="7" name="Picture 3"/>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281805" y="1268760"/>
            <a:ext cx="5688012" cy="2775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a:hlinkClick r:id="rId2" action="ppaction://hlinkfile"/>
          </p:cNvPr>
          <p:cNvPicPr>
            <a:picLocks noChangeAspect="1"/>
          </p:cNvPicPr>
          <p:nvPr/>
        </p:nvPicPr>
        <p:blipFill>
          <a:blip r:embed="rId3"/>
          <a:stretch>
            <a:fillRect/>
          </a:stretch>
        </p:blipFill>
        <p:spPr>
          <a:xfrm>
            <a:off x="3897402" y="5177878"/>
            <a:ext cx="7188678" cy="1239735"/>
          </a:xfrm>
          <a:prstGeom prst="rect">
            <a:avLst/>
          </a:prstGeom>
          <a:ln>
            <a:solidFill>
              <a:schemeClr val="accent1"/>
            </a:solidFill>
          </a:ln>
        </p:spPr>
      </p:pic>
      <p:sp>
        <p:nvSpPr>
          <p:cNvPr id="8" name="内容占位符 2"/>
          <p:cNvSpPr txBox="1"/>
          <p:nvPr/>
        </p:nvSpPr>
        <p:spPr bwMode="auto">
          <a:xfrm>
            <a:off x="360000" y="5139190"/>
            <a:ext cx="2990695" cy="63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marL="342900" indent="-342900" algn="l" rtl="0" fontAlgn="base">
              <a:spcBef>
                <a:spcPct val="20000"/>
              </a:spcBef>
              <a:spcAft>
                <a:spcPct val="0"/>
              </a:spcAft>
              <a:buClr>
                <a:srgbClr val="0000FF"/>
              </a:buClr>
              <a:buSzPct val="80000"/>
              <a:buFont typeface="Wingdings" panose="05000000000000000000" pitchFamily="2" charset="2"/>
              <a:buChar char="n"/>
              <a:defRPr kumimoji="1"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rtl="0" fontAlgn="base">
              <a:spcBef>
                <a:spcPct val="20000"/>
              </a:spcBef>
              <a:spcAft>
                <a:spcPct val="0"/>
              </a:spcAft>
              <a:buChar char="–"/>
              <a:defRPr kumimoji="1" sz="1800">
                <a:solidFill>
                  <a:schemeClr val="tx1"/>
                </a:solidFill>
                <a:latin typeface="+mn-lt"/>
                <a:ea typeface="+mn-ea"/>
              </a:defRPr>
            </a:lvl4pPr>
            <a:lvl5pPr marL="2057400" indent="-228600" algn="l" rtl="0" fontAlgn="base">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zh-CN" altLang="en-US" kern="0" dirty="0"/>
              <a:t>北邮工作：</a:t>
            </a:r>
            <a:endParaRPr lang="zh-CN" altLang="en-US" kern="0" dirty="0"/>
          </a:p>
        </p:txBody>
      </p:sp>
      <p:sp>
        <p:nvSpPr>
          <p:cNvPr id="5"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侵入式</a:t>
            </a:r>
            <a:r>
              <a:rPr lang="en-US" altLang="zh-CN" dirty="0"/>
              <a:t>BCI</a:t>
            </a:r>
            <a:endParaRPr lang="zh-CN" altLang="en-US" dirty="0"/>
          </a:p>
        </p:txBody>
      </p:sp>
      <p:sp>
        <p:nvSpPr>
          <p:cNvPr id="3" name="内容占位符 2"/>
          <p:cNvSpPr>
            <a:spLocks noGrp="1"/>
          </p:cNvSpPr>
          <p:nvPr>
            <p:ph idx="1"/>
          </p:nvPr>
        </p:nvSpPr>
        <p:spPr/>
        <p:txBody>
          <a:bodyPr>
            <a:normAutofit/>
          </a:bodyPr>
          <a:lstStyle/>
          <a:p>
            <a:pPr>
              <a:spcBef>
                <a:spcPts val="200"/>
              </a:spcBef>
            </a:pPr>
            <a:r>
              <a:rPr lang="zh-CN" altLang="en-US" dirty="0">
                <a:latin typeface="Times New Roman" panose="02020603050405020304" pitchFamily="18" charset="0"/>
              </a:rPr>
              <a:t>主要用于重建特殊感觉（例如视觉）以及瘫痪病人的运动功能。</a:t>
            </a:r>
            <a:endParaRPr lang="en-US" altLang="zh-CN" dirty="0">
              <a:latin typeface="Times New Roman" panose="02020603050405020304" pitchFamily="18" charset="0"/>
            </a:endParaRPr>
          </a:p>
          <a:p>
            <a:pPr lvl="1">
              <a:spcBef>
                <a:spcPts val="200"/>
              </a:spcBef>
            </a:pPr>
            <a:r>
              <a:rPr lang="zh-CN" altLang="en-US" dirty="0">
                <a:latin typeface="Times New Roman" panose="02020603050405020304" pitchFamily="18" charset="0"/>
              </a:rPr>
              <a:t>此类</a:t>
            </a:r>
            <a:r>
              <a:rPr lang="en-US" altLang="zh-CN" dirty="0">
                <a:latin typeface="Times New Roman" panose="02020603050405020304" pitchFamily="18" charset="0"/>
              </a:rPr>
              <a:t>BCI</a:t>
            </a:r>
            <a:r>
              <a:rPr lang="zh-CN" altLang="en-US" dirty="0">
                <a:latin typeface="Times New Roman" panose="02020603050405020304" pitchFamily="18" charset="0"/>
              </a:rPr>
              <a:t>通常直接植入到大脑的灰质，因而所获取的神经信号的质量比较高。</a:t>
            </a:r>
            <a:endParaRPr lang="en-US" altLang="zh-CN" dirty="0">
              <a:latin typeface="Times New Roman" panose="02020603050405020304" pitchFamily="18" charset="0"/>
            </a:endParaRPr>
          </a:p>
          <a:p>
            <a:pPr lvl="1">
              <a:spcBef>
                <a:spcPts val="200"/>
              </a:spcBef>
            </a:pPr>
            <a:r>
              <a:rPr lang="zh-CN" altLang="en-US" dirty="0">
                <a:latin typeface="Times New Roman" panose="02020603050405020304" pitchFamily="18" charset="0"/>
              </a:rPr>
              <a:t>缺点：容易引发免疫反应和愈伤组织（疤），进而导致信号质量的衰退甚至消失。</a:t>
            </a:r>
            <a:endParaRPr lang="zh-CN" altLang="en-US" dirty="0">
              <a:latin typeface="Times New Roman" panose="02020603050405020304" pitchFamily="18" charset="0"/>
            </a:endParaRPr>
          </a:p>
          <a:p>
            <a:pPr>
              <a:spcBef>
                <a:spcPts val="200"/>
              </a:spcBef>
            </a:pPr>
            <a:r>
              <a:rPr lang="zh-CN" altLang="en-US" dirty="0">
                <a:solidFill>
                  <a:srgbClr val="0000FF"/>
                </a:solidFill>
                <a:latin typeface="Times New Roman" panose="02020603050405020304" pitchFamily="18" charset="0"/>
              </a:rPr>
              <a:t>脑机接口助患者重获视觉</a:t>
            </a:r>
            <a:endParaRPr lang="zh-CN" altLang="en-US" dirty="0">
              <a:latin typeface="Times New Roman" panose="02020603050405020304" pitchFamily="18" charset="0"/>
            </a:endParaRPr>
          </a:p>
          <a:p>
            <a:pPr lvl="1">
              <a:spcBef>
                <a:spcPts val="200"/>
              </a:spcBef>
            </a:pPr>
            <a:r>
              <a:rPr lang="en-US" altLang="zh-CN" dirty="0">
                <a:latin typeface="Times New Roman" panose="02020603050405020304" pitchFamily="18" charset="0"/>
              </a:rPr>
              <a:t>1978</a:t>
            </a:r>
            <a:r>
              <a:rPr lang="zh-CN" altLang="en-US" dirty="0">
                <a:latin typeface="Times New Roman" panose="02020603050405020304" pitchFamily="18" charset="0"/>
              </a:rPr>
              <a:t>年，</a:t>
            </a:r>
            <a:r>
              <a:rPr lang="en-US" altLang="zh-CN" dirty="0" err="1">
                <a:latin typeface="Times New Roman" panose="02020603050405020304" pitchFamily="18" charset="0"/>
              </a:rPr>
              <a:t>Dobelle</a:t>
            </a:r>
            <a:r>
              <a:rPr lang="zh-CN" altLang="en-US" dirty="0">
                <a:latin typeface="Times New Roman" panose="02020603050405020304" pitchFamily="18" charset="0"/>
              </a:rPr>
              <a:t>在一位男性盲人</a:t>
            </a:r>
            <a:r>
              <a:rPr lang="en-US" altLang="zh-CN" dirty="0">
                <a:latin typeface="Times New Roman" panose="02020603050405020304" pitchFamily="18" charset="0"/>
              </a:rPr>
              <a:t>Jerry</a:t>
            </a:r>
            <a:r>
              <a:rPr lang="zh-CN" altLang="en-US" dirty="0">
                <a:latin typeface="Times New Roman" panose="02020603050405020304" pitchFamily="18" charset="0"/>
              </a:rPr>
              <a:t>的视觉皮层植入了</a:t>
            </a:r>
            <a:r>
              <a:rPr lang="en-US" altLang="zh-CN" dirty="0">
                <a:latin typeface="Times New Roman" panose="02020603050405020304" pitchFamily="18" charset="0"/>
              </a:rPr>
              <a:t>68</a:t>
            </a:r>
            <a:r>
              <a:rPr lang="zh-CN" altLang="en-US" dirty="0">
                <a:latin typeface="Times New Roman" panose="02020603050405020304" pitchFamily="18" charset="0"/>
              </a:rPr>
              <a:t>个电极的阵列，并成功制造了光幻视（</a:t>
            </a:r>
            <a:r>
              <a:rPr lang="en-US" altLang="zh-CN" dirty="0" err="1">
                <a:latin typeface="Times New Roman" panose="02020603050405020304" pitchFamily="18" charset="0"/>
              </a:rPr>
              <a:t>Phosphene</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a:spcBef>
                <a:spcPts val="200"/>
              </a:spcBef>
            </a:pPr>
            <a:r>
              <a:rPr lang="zh-CN" altLang="en-US" dirty="0">
                <a:latin typeface="Times New Roman" panose="02020603050405020304" pitchFamily="18" charset="0"/>
              </a:rPr>
              <a:t>该脑机接口系统包括一个采集视频的摄像机，信号处理装置和受驱动的皮层刺激电极。</a:t>
            </a:r>
            <a:endParaRPr lang="en-US" altLang="zh-CN" dirty="0">
              <a:latin typeface="Times New Roman" panose="02020603050405020304" pitchFamily="18" charset="0"/>
            </a:endParaRPr>
          </a:p>
          <a:p>
            <a:pPr lvl="2">
              <a:spcBef>
                <a:spcPts val="200"/>
              </a:spcBef>
            </a:pPr>
            <a:r>
              <a:rPr lang="zh-CN" altLang="en-US" dirty="0">
                <a:latin typeface="Times New Roman" panose="02020603050405020304" pitchFamily="18" charset="0"/>
              </a:rPr>
              <a:t>植入后，病人可以在有限的视野内看到灰度调制的低分辨率、低刷新率点阵图像。</a:t>
            </a:r>
            <a:endParaRPr lang="en-US" altLang="zh-CN" dirty="0">
              <a:latin typeface="Times New Roman" panose="02020603050405020304" pitchFamily="18" charset="0"/>
            </a:endParaRPr>
          </a:p>
          <a:p>
            <a:pPr lvl="2">
              <a:spcBef>
                <a:spcPts val="200"/>
              </a:spcBef>
            </a:pPr>
            <a:r>
              <a:rPr lang="zh-CN" altLang="en-US" dirty="0">
                <a:latin typeface="Times New Roman" panose="02020603050405020304" pitchFamily="18" charset="0"/>
              </a:rPr>
              <a:t>该视觉假体系统是便携式的，且病人可以在不受医师和技师帮助的条件下独立使用。</a:t>
            </a:r>
            <a:endParaRPr lang="en-US" altLang="zh-CN" dirty="0">
              <a:latin typeface="Times New Roman" panose="02020603050405020304" pitchFamily="18" charset="0"/>
            </a:endParaRPr>
          </a:p>
          <a:p>
            <a:pPr lvl="1">
              <a:spcBef>
                <a:spcPts val="200"/>
              </a:spcBef>
            </a:pPr>
            <a:r>
              <a:rPr lang="en-US" altLang="zh-CN" dirty="0">
                <a:latin typeface="Times New Roman" panose="02020603050405020304" pitchFamily="18" charset="0"/>
              </a:rPr>
              <a:t>2000</a:t>
            </a:r>
            <a:r>
              <a:rPr lang="zh-CN" altLang="en-US" dirty="0">
                <a:latin typeface="Times New Roman" panose="02020603050405020304" pitchFamily="18" charset="0"/>
              </a:rPr>
              <a:t>年，</a:t>
            </a:r>
            <a:r>
              <a:rPr lang="en-US" altLang="zh-CN" dirty="0" err="1">
                <a:latin typeface="Times New Roman" panose="02020603050405020304" pitchFamily="18" charset="0"/>
              </a:rPr>
              <a:t>Dobeele</a:t>
            </a:r>
            <a:r>
              <a:rPr lang="zh-CN" altLang="en-US" dirty="0">
                <a:latin typeface="Times New Roman" panose="02020603050405020304" pitchFamily="18" charset="0"/>
              </a:rPr>
              <a:t>博士的脑机接口系统成功恢复了一名盲人志愿者有限的导航能力。</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侵入式</a:t>
            </a:r>
            <a:r>
              <a:rPr lang="en-US" altLang="zh-CN" dirty="0"/>
              <a:t>BCI</a:t>
            </a:r>
            <a:endParaRPr lang="zh-CN" altLang="en-US" dirty="0"/>
          </a:p>
        </p:txBody>
      </p:sp>
      <p:sp>
        <p:nvSpPr>
          <p:cNvPr id="3" name="内容占位符 2"/>
          <p:cNvSpPr>
            <a:spLocks noGrp="1"/>
          </p:cNvSpPr>
          <p:nvPr>
            <p:ph idx="1"/>
          </p:nvPr>
        </p:nvSpPr>
        <p:spPr>
          <a:xfrm>
            <a:off x="360000" y="1043735"/>
            <a:ext cx="8571315" cy="5580000"/>
          </a:xfrm>
        </p:spPr>
        <p:txBody>
          <a:bodyPr>
            <a:normAutofit/>
          </a:bodyPr>
          <a:lstStyle/>
          <a:p>
            <a:pPr>
              <a:spcBef>
                <a:spcPts val="0"/>
              </a:spcBef>
            </a:pPr>
            <a:r>
              <a:rPr lang="zh-CN" altLang="en-US" sz="2400" dirty="0">
                <a:solidFill>
                  <a:srgbClr val="0000FF"/>
                </a:solidFill>
              </a:rPr>
              <a:t>脑机接口技术助瘫痪男子重获触觉， </a:t>
            </a:r>
            <a:br>
              <a:rPr lang="en-US" altLang="zh-CN" sz="2400" dirty="0">
                <a:solidFill>
                  <a:srgbClr val="0000FF"/>
                </a:solidFill>
              </a:rPr>
            </a:br>
            <a:r>
              <a:rPr lang="zh-CN" altLang="en-US" sz="2400" dirty="0"/>
              <a:t>入选</a:t>
            </a:r>
            <a:r>
              <a:rPr lang="en-US" altLang="zh-CN" sz="2400" dirty="0"/>
              <a:t>2020</a:t>
            </a:r>
            <a:r>
              <a:rPr lang="zh-CN" altLang="en-US" sz="2400" dirty="0"/>
              <a:t>年世界十大科技进展新闻</a:t>
            </a:r>
            <a:endParaRPr lang="en-US" altLang="zh-CN" sz="2400" dirty="0"/>
          </a:p>
          <a:p>
            <a:pPr lvl="1">
              <a:spcBef>
                <a:spcPts val="0"/>
              </a:spcBef>
            </a:pPr>
            <a:r>
              <a:rPr lang="zh-CN" altLang="en-US" sz="2000" dirty="0"/>
              <a:t>美国巴泰尔科研中心和俄亥俄州立大学韦克斯纳医学中心的研究团队在</a:t>
            </a:r>
            <a:r>
              <a:rPr lang="en-US" altLang="zh-CN" sz="2000" dirty="0"/>
              <a:t>《</a:t>
            </a:r>
            <a:r>
              <a:rPr lang="zh-CN" altLang="en-US" sz="2000" dirty="0"/>
              <a:t>细胞</a:t>
            </a:r>
            <a:r>
              <a:rPr lang="en-US" altLang="zh-CN" sz="2000" dirty="0"/>
              <a:t>》</a:t>
            </a:r>
            <a:r>
              <a:rPr lang="zh-CN" altLang="en-US" sz="2000" dirty="0"/>
              <a:t>上发文，他们在患者的运动皮层植入了微型芯片，将大脑电信号转到电脑上控制手臂，使其能够再次抓住和感觉物体，成功利用脑机接口系统帮瘫痪患者恢复了手部触觉，引起了业界轰动。</a:t>
            </a:r>
            <a:endParaRPr lang="en-US" altLang="zh-CN" sz="2000"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
        <p:nvSpPr>
          <p:cNvPr id="5" name="内容占位符 4"/>
          <p:cNvSpPr>
            <a:spLocks noGrp="1"/>
          </p:cNvSpPr>
          <p:nvPr>
            <p:ph idx="4294967295"/>
          </p:nvPr>
        </p:nvSpPr>
        <p:spPr>
          <a:xfrm>
            <a:off x="360000" y="3338513"/>
            <a:ext cx="11832000" cy="3285222"/>
          </a:xfrm>
        </p:spPr>
        <p:txBody>
          <a:bodyPr/>
          <a:lstStyle/>
          <a:p>
            <a:pPr>
              <a:spcBef>
                <a:spcPts val="0"/>
              </a:spcBef>
            </a:pPr>
            <a:r>
              <a:rPr lang="zh-CN" altLang="en-US" sz="2400" dirty="0"/>
              <a:t>使用大脑信号来控制假肢的设想，最早由</a:t>
            </a:r>
            <a:r>
              <a:rPr lang="en-US" altLang="zh-CN" sz="2400" dirty="0"/>
              <a:t>Lloyd M. Nirenberg</a:t>
            </a:r>
            <a:r>
              <a:rPr lang="zh-CN" altLang="en-US" sz="2400" dirty="0"/>
              <a:t>（劳埃德</a:t>
            </a:r>
            <a:r>
              <a:rPr lang="en-US" altLang="zh-CN" sz="2400" dirty="0"/>
              <a:t>·M.</a:t>
            </a:r>
            <a:r>
              <a:rPr lang="zh-CN" altLang="en-US" sz="2400" dirty="0"/>
              <a:t>尼尔伯格）等人于</a:t>
            </a:r>
            <a:r>
              <a:rPr lang="en-US" altLang="zh-CN" sz="2400" dirty="0"/>
              <a:t>1971</a:t>
            </a:r>
            <a:r>
              <a:rPr lang="zh-CN" altLang="en-US" sz="2400" dirty="0"/>
              <a:t>年提出。</a:t>
            </a:r>
            <a:endParaRPr lang="en-US" altLang="zh-CN" sz="2400" dirty="0"/>
          </a:p>
          <a:p>
            <a:pPr>
              <a:spcBef>
                <a:spcPts val="0"/>
              </a:spcBef>
            </a:pPr>
            <a:r>
              <a:rPr lang="en-US" altLang="zh-CN" sz="2400" dirty="0"/>
              <a:t>1973</a:t>
            </a:r>
            <a:r>
              <a:rPr lang="zh-CN" altLang="en-US" sz="2400" dirty="0"/>
              <a:t>年，加州大学洛杉矶分校的</a:t>
            </a:r>
            <a:r>
              <a:rPr lang="en-US" altLang="zh-CN" sz="2400" dirty="0"/>
              <a:t>Jacques </a:t>
            </a:r>
            <a:r>
              <a:rPr lang="en-US" altLang="zh-CN" sz="2400" dirty="0" err="1"/>
              <a:t>J.Vidal</a:t>
            </a:r>
            <a:r>
              <a:rPr lang="zh-CN" altLang="en-US" sz="2400" dirty="0"/>
              <a:t>教授正式发表论文</a:t>
            </a:r>
            <a:br>
              <a:rPr lang="en-US" altLang="zh-CN" sz="2400" dirty="0"/>
            </a:br>
            <a:r>
              <a:rPr lang="en-US" altLang="zh-CN" sz="2400" dirty="0"/>
              <a:t>《Toward Direct Brain-Computer Communication》</a:t>
            </a:r>
            <a:r>
              <a:rPr lang="zh-CN" altLang="en-US" sz="2400" dirty="0"/>
              <a:t>，</a:t>
            </a:r>
            <a:br>
              <a:rPr lang="en-US" altLang="zh-CN" sz="2400" dirty="0"/>
            </a:br>
            <a:r>
              <a:rPr lang="zh-CN" altLang="en-US" sz="2400" dirty="0"/>
              <a:t>并首次创造了“</a:t>
            </a:r>
            <a:r>
              <a:rPr lang="en-US" altLang="zh-CN" sz="2400" dirty="0"/>
              <a:t>BCI”</a:t>
            </a:r>
            <a:r>
              <a:rPr lang="zh-CN" altLang="en-US" sz="2400" dirty="0"/>
              <a:t>术语，并搭建了世界上第一个脑机接口系统。</a:t>
            </a:r>
            <a:endParaRPr lang="en-US" altLang="zh-CN" sz="2400" dirty="0"/>
          </a:p>
          <a:p>
            <a:pPr>
              <a:spcBef>
                <a:spcPts val="0"/>
              </a:spcBef>
            </a:pPr>
            <a:r>
              <a:rPr lang="zh-CN" altLang="en-US" sz="2400" dirty="0"/>
              <a:t>扩展阅读</a:t>
            </a:r>
            <a:endParaRPr lang="en-US" altLang="zh-CN" sz="2400" dirty="0"/>
          </a:p>
          <a:p>
            <a:pPr lvl="1">
              <a:spcBef>
                <a:spcPts val="0"/>
              </a:spcBef>
            </a:pPr>
            <a:r>
              <a:rPr lang="zh-CN" altLang="en-US" sz="2000" dirty="0"/>
              <a:t>脑机接口助患者重获触觉入选</a:t>
            </a:r>
            <a:r>
              <a:rPr lang="en-US" altLang="zh-CN" sz="2000" dirty="0"/>
              <a:t>2020</a:t>
            </a:r>
            <a:r>
              <a:rPr lang="zh-CN" altLang="en-US" sz="2000" dirty="0"/>
              <a:t>年世界十大科技进展新闻 </a:t>
            </a:r>
            <a:r>
              <a:rPr lang="en-US" altLang="zh-CN" sz="2000" dirty="0"/>
              <a:t>(baidu.com)</a:t>
            </a:r>
            <a:endParaRPr lang="en-US" altLang="zh-CN" sz="2000" dirty="0"/>
          </a:p>
          <a:p>
            <a:pPr lvl="1">
              <a:spcBef>
                <a:spcPts val="0"/>
              </a:spcBef>
            </a:pPr>
            <a:r>
              <a:rPr lang="zh-CN" altLang="en-US" sz="2000" dirty="0"/>
              <a:t>脑机接口</a:t>
            </a:r>
            <a:r>
              <a:rPr lang="en-US" altLang="zh-CN" sz="2000" dirty="0"/>
              <a:t>_</a:t>
            </a:r>
            <a:r>
              <a:rPr lang="zh-CN" altLang="en-US" sz="2000" dirty="0"/>
              <a:t>百度百科 </a:t>
            </a:r>
            <a:r>
              <a:rPr lang="en-US" altLang="zh-CN" sz="2000" dirty="0"/>
              <a:t>(baidu.com)</a:t>
            </a:r>
            <a:endParaRPr lang="zh-CN" altLang="en-US" sz="2000" dirty="0"/>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01345" y="998730"/>
            <a:ext cx="2714655" cy="197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wipe(left)">
                                      <p:cBhvr>
                                        <p:cTn id="16" dur="500"/>
                                        <p:tgtEl>
                                          <p:spTgt spid="717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wipe(left)">
                                      <p:cBhvr>
                                        <p:cTn id="26" dur="500"/>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wipe(left)">
                                      <p:cBhvr>
                                        <p:cTn id="31" dur="500"/>
                                        <p:tgtEl>
                                          <p:spTgt spid="5">
                                            <p:txEl>
                                              <p:pRg st="2" end="2"/>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wipe(left)">
                                      <p:cBhvr>
                                        <p:cTn id="34" dur="500"/>
                                        <p:tgtEl>
                                          <p:spTgt spid="5">
                                            <p:txEl>
                                              <p:pRg st="3" end="3"/>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侵入式</a:t>
            </a:r>
            <a:r>
              <a:rPr lang="en-US" altLang="zh-CN" dirty="0"/>
              <a:t>BCI</a:t>
            </a:r>
            <a:endParaRPr lang="zh-CN" altLang="en-US" dirty="0"/>
          </a:p>
        </p:txBody>
      </p:sp>
      <p:sp>
        <p:nvSpPr>
          <p:cNvPr id="3" name="内容占位符 2"/>
          <p:cNvSpPr>
            <a:spLocks noGrp="1"/>
          </p:cNvSpPr>
          <p:nvPr>
            <p:ph idx="1"/>
          </p:nvPr>
        </p:nvSpPr>
        <p:spPr/>
        <p:txBody>
          <a:bodyPr>
            <a:normAutofit/>
          </a:bodyPr>
          <a:lstStyle/>
          <a:p>
            <a:r>
              <a:rPr lang="en-US" altLang="zh-CN" dirty="0"/>
              <a:t>2021.4.9</a:t>
            </a:r>
            <a:r>
              <a:rPr lang="zh-CN" altLang="en-US" dirty="0"/>
              <a:t>，马斯克创办的脑机接口公司</a:t>
            </a:r>
            <a:r>
              <a:rPr lang="en-US" altLang="zh-CN" dirty="0" err="1"/>
              <a:t>Neuralink</a:t>
            </a:r>
            <a:r>
              <a:rPr lang="zh-CN" altLang="en-US" dirty="0"/>
              <a:t>放出一个</a:t>
            </a:r>
            <a:r>
              <a:rPr lang="en-US" altLang="zh-CN" dirty="0"/>
              <a:t>3'28" </a:t>
            </a:r>
            <a:r>
              <a:rPr lang="zh-CN" altLang="en-US" dirty="0"/>
              <a:t>新视频，展示了一只</a:t>
            </a:r>
            <a:r>
              <a:rPr lang="en-US" altLang="zh-CN" dirty="0"/>
              <a:t>9</a:t>
            </a:r>
            <a:r>
              <a:rPr lang="zh-CN" altLang="en-US" dirty="0"/>
              <a:t>岁的恒河猴用意念玩电子乒乓球游戏。</a:t>
            </a:r>
            <a:endParaRPr lang="en-US" altLang="zh-CN" dirty="0"/>
          </a:p>
          <a:p>
            <a:r>
              <a:rPr lang="zh-CN" altLang="en-US" dirty="0"/>
              <a:t>这只猴子的颅骨被植入了一颗芯片，能无线充电，猴子的外表看不出来任何异常，它只需在大脑中想象操作杆该怎么移动</a:t>
            </a:r>
            <a:r>
              <a:rPr lang="en-US" altLang="zh-CN" dirty="0"/>
              <a:t>——</a:t>
            </a:r>
            <a:r>
              <a:rPr lang="zh-CN" altLang="en-US" dirty="0"/>
              <a:t>“全凭意念”玩乒乓游戏。</a:t>
            </a:r>
            <a:endParaRPr lang="en-US" altLang="zh-CN" dirty="0"/>
          </a:p>
          <a:p>
            <a:r>
              <a:rPr lang="zh-CN" altLang="en-US" dirty="0"/>
              <a:t>马斯克为此连发</a:t>
            </a:r>
            <a:r>
              <a:rPr lang="en-US" altLang="zh-CN" dirty="0"/>
              <a:t>6</a:t>
            </a:r>
            <a:r>
              <a:rPr lang="zh-CN" altLang="en-US" dirty="0"/>
              <a:t>条推文，说</a:t>
            </a:r>
            <a:r>
              <a:rPr lang="en-US" altLang="zh-CN" dirty="0" err="1"/>
              <a:t>Neuralink</a:t>
            </a:r>
            <a:r>
              <a:rPr lang="zh-CN" altLang="en-US" dirty="0"/>
              <a:t>的第一款产品，将让瘫痪患者用意念操作智能手机，而且速度将会比手指还要快。</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8161" y="4488693"/>
            <a:ext cx="6648199" cy="2113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wipe(left)">
                                      <p:cBhvr>
                                        <p:cTn id="2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侵入式</a:t>
            </a:r>
            <a:r>
              <a:rPr lang="en-US" altLang="zh-CN" dirty="0"/>
              <a:t>BCI</a:t>
            </a:r>
            <a:endParaRPr lang="zh-CN" altLang="en-US" dirty="0"/>
          </a:p>
        </p:txBody>
      </p:sp>
      <p:sp>
        <p:nvSpPr>
          <p:cNvPr id="3" name="内容占位符 2"/>
          <p:cNvSpPr>
            <a:spLocks noGrp="1"/>
          </p:cNvSpPr>
          <p:nvPr>
            <p:ph idx="1"/>
          </p:nvPr>
        </p:nvSpPr>
        <p:spPr/>
        <p:txBody>
          <a:bodyPr>
            <a:normAutofit/>
          </a:bodyPr>
          <a:lstStyle/>
          <a:p>
            <a:r>
              <a:rPr lang="zh-CN" altLang="en-US" dirty="0"/>
              <a:t>后续版本还能将信号从大脑中的神经连接分流到身体运动</a:t>
            </a:r>
            <a:r>
              <a:rPr lang="en-US" altLang="zh-CN" dirty="0"/>
              <a:t>/</a:t>
            </a:r>
            <a:r>
              <a:rPr lang="zh-CN" altLang="en-US" dirty="0"/>
              <a:t>感觉神经元簇中的神经连接，使得截瘫患者能再次行走。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sz="2800" dirty="0"/>
          </a:p>
          <a:p>
            <a:pPr lvl="1"/>
            <a:endParaRPr lang="en-US" altLang="zh-CN" sz="2800" dirty="0"/>
          </a:p>
          <a:p>
            <a:r>
              <a:rPr lang="zh-CN" altLang="en-US" dirty="0"/>
              <a:t>目前这一最新研究成果运用的，是最新</a:t>
            </a:r>
            <a:r>
              <a:rPr lang="en-US" altLang="zh-CN" dirty="0" err="1"/>
              <a:t>Neuralink</a:t>
            </a:r>
            <a:r>
              <a:rPr lang="zh-CN" altLang="en-US" dirty="0"/>
              <a:t>设备</a:t>
            </a:r>
            <a:r>
              <a:rPr lang="en-US" altLang="zh-CN" dirty="0"/>
              <a:t>LINK V0.9 </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5580" y="2213865"/>
            <a:ext cx="6101244" cy="263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left)">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侵入式</a:t>
            </a:r>
            <a:r>
              <a:rPr lang="en-US" altLang="zh-CN" dirty="0"/>
              <a:t>BCI</a:t>
            </a:r>
            <a:endParaRPr lang="zh-CN" altLang="en-US" dirty="0"/>
          </a:p>
        </p:txBody>
      </p:sp>
      <p:sp>
        <p:nvSpPr>
          <p:cNvPr id="3" name="内容占位符 2"/>
          <p:cNvSpPr>
            <a:spLocks noGrp="1"/>
          </p:cNvSpPr>
          <p:nvPr>
            <p:ph idx="1"/>
          </p:nvPr>
        </p:nvSpPr>
        <p:spPr>
          <a:xfrm>
            <a:off x="360000" y="1043735"/>
            <a:ext cx="9336400" cy="5580000"/>
          </a:xfrm>
        </p:spPr>
        <p:txBody>
          <a:bodyPr>
            <a:noAutofit/>
          </a:bodyPr>
          <a:lstStyle/>
          <a:p>
            <a:pPr>
              <a:spcBef>
                <a:spcPts val="300"/>
              </a:spcBef>
            </a:pPr>
            <a:r>
              <a:rPr lang="en-US" altLang="zh-CN" dirty="0"/>
              <a:t>LINK V0.9</a:t>
            </a:r>
            <a:r>
              <a:rPr lang="zh-CN" altLang="en-US" dirty="0"/>
              <a:t>脑机接口技术</a:t>
            </a:r>
            <a:endParaRPr lang="zh-CN" altLang="en-US" dirty="0"/>
          </a:p>
          <a:p>
            <a:pPr lvl="1">
              <a:spcBef>
                <a:spcPts val="300"/>
              </a:spcBef>
            </a:pPr>
            <a:r>
              <a:rPr lang="zh-CN" altLang="en-US" dirty="0"/>
              <a:t>传感器设备</a:t>
            </a:r>
            <a:r>
              <a:rPr lang="en-US" altLang="zh-CN" dirty="0"/>
              <a:t>Link V0.9</a:t>
            </a:r>
            <a:r>
              <a:rPr lang="zh-CN" altLang="en-US" dirty="0"/>
              <a:t>，直径</a:t>
            </a:r>
            <a:r>
              <a:rPr lang="en-US" altLang="zh-CN" dirty="0"/>
              <a:t>23mm</a:t>
            </a:r>
            <a:r>
              <a:rPr lang="zh-CN" altLang="en-US" dirty="0"/>
              <a:t>，厚度</a:t>
            </a:r>
            <a:r>
              <a:rPr lang="en-US" altLang="zh-CN" dirty="0"/>
              <a:t>8mm</a:t>
            </a:r>
            <a:r>
              <a:rPr lang="zh-CN" altLang="en-US" dirty="0"/>
              <a:t>，一个硬币大小，植入人们颅顶部位后，与人脑连接。</a:t>
            </a:r>
            <a:endParaRPr lang="en-US" altLang="zh-CN" dirty="0"/>
          </a:p>
          <a:p>
            <a:pPr lvl="1">
              <a:spcBef>
                <a:spcPts val="300"/>
              </a:spcBef>
            </a:pPr>
            <a:r>
              <a:rPr lang="zh-CN" altLang="en-US" dirty="0"/>
              <a:t>无线传输脑电波数据，让脑</a:t>
            </a:r>
            <a:r>
              <a:rPr lang="en-US" altLang="zh-CN" dirty="0"/>
              <a:t>-</a:t>
            </a:r>
            <a:r>
              <a:rPr lang="zh-CN" altLang="en-US" dirty="0"/>
              <a:t>机之间获得实时传输能力。</a:t>
            </a:r>
            <a:endParaRPr lang="en-US" altLang="zh-CN" dirty="0"/>
          </a:p>
          <a:p>
            <a:pPr lvl="1">
              <a:spcBef>
                <a:spcPts val="300"/>
              </a:spcBef>
            </a:pPr>
            <a:r>
              <a:rPr lang="zh-CN" altLang="en-US" dirty="0"/>
              <a:t>感应充电，只需晚上充电，白天能用一整天，甚至可以无线充电。</a:t>
            </a:r>
            <a:endParaRPr lang="zh-CN" altLang="en-US" dirty="0"/>
          </a:p>
          <a:p>
            <a:pPr lvl="1">
              <a:spcBef>
                <a:spcPts val="300"/>
              </a:spcBef>
            </a:pPr>
            <a:r>
              <a:rPr lang="zh-CN" altLang="en-US" dirty="0"/>
              <a:t>通过一台小手术机器人，像微创眼科手术一样安全无痛地在脑袋上穿孔，向大脑内快速植入芯片，实时读取脑电波，无线对外传输，并可以用手机控制。</a:t>
            </a:r>
            <a:endParaRPr lang="zh-CN" altLang="en-US" dirty="0"/>
          </a:p>
          <a:p>
            <a:pPr>
              <a:spcBef>
                <a:spcPts val="300"/>
              </a:spcBef>
            </a:pPr>
            <a:r>
              <a:rPr lang="zh-CN" altLang="en-US" dirty="0"/>
              <a:t>和</a:t>
            </a:r>
            <a:r>
              <a:rPr lang="en-US" altLang="zh-CN" dirty="0"/>
              <a:t>2020</a:t>
            </a:r>
            <a:r>
              <a:rPr lang="zh-CN" altLang="en-US" dirty="0"/>
              <a:t>年马斯克发明的“脑后插管”植入</a:t>
            </a:r>
            <a:r>
              <a:rPr lang="en-US" altLang="zh-CN" dirty="0"/>
              <a:t>N1</a:t>
            </a:r>
            <a:r>
              <a:rPr lang="zh-CN" altLang="en-US" dirty="0"/>
              <a:t>芯片相比，设备进一步大大简化了：</a:t>
            </a:r>
            <a:r>
              <a:rPr lang="en-US" altLang="zh-CN" dirty="0"/>
              <a:t>N1</a:t>
            </a:r>
            <a:r>
              <a:rPr lang="zh-CN" altLang="en-US" dirty="0"/>
              <a:t>芯片需要通过数据线，才能把芯片读取的大脑信号传送出来，所以在耳朵旁边，还挂个设备。</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pic>
        <p:nvPicPr>
          <p:cNvPr id="8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21645" y="1043733"/>
            <a:ext cx="1980000" cy="260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445" y="3789038"/>
            <a:ext cx="1980000" cy="2643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5"/>
                                        </p:tgtEl>
                                        <p:attrNameLst>
                                          <p:attrName>style.visibility</p:attrName>
                                        </p:attrNameLst>
                                      </p:cBhvr>
                                      <p:to>
                                        <p:strVal val="visible"/>
                                      </p:to>
                                    </p:set>
                                    <p:animEffect transition="in" filter="wipe(left)">
                                      <p:cBhvr>
                                        <p:cTn id="11" dur="500"/>
                                        <p:tgtEl>
                                          <p:spTgt spid="819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wipe(left)">
                                      <p:cBhvr>
                                        <p:cTn id="29"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脑机接口金字塔</a:t>
            </a:r>
            <a:endParaRPr lang="zh-CN" altLang="en-US" dirty="0"/>
          </a:p>
        </p:txBody>
      </p:sp>
      <p:sp>
        <p:nvSpPr>
          <p:cNvPr id="3" name="内容占位符 2"/>
          <p:cNvSpPr>
            <a:spLocks noGrp="1"/>
          </p:cNvSpPr>
          <p:nvPr>
            <p:ph sz="half" idx="1"/>
          </p:nvPr>
        </p:nvSpPr>
        <p:spPr/>
        <p:txBody>
          <a:bodyPr>
            <a:normAutofit/>
          </a:bodyPr>
          <a:lstStyle/>
          <a:p>
            <a:pPr>
              <a:spcBef>
                <a:spcPts val="600"/>
              </a:spcBef>
            </a:pPr>
            <a:r>
              <a:rPr lang="zh-CN" altLang="en-US" dirty="0">
                <a:solidFill>
                  <a:srgbClr val="0000FF"/>
                </a:solidFill>
                <a:latin typeface="Times New Roman" panose="02020603050405020304" pitchFamily="18" charset="0"/>
              </a:rPr>
              <a:t>第一层，修复</a:t>
            </a:r>
            <a:endParaRPr lang="en-US" altLang="zh-CN" dirty="0">
              <a:solidFill>
                <a:srgbClr val="0000FF"/>
              </a:solidFill>
              <a:latin typeface="Times New Roman" panose="02020603050405020304" pitchFamily="18" charset="0"/>
            </a:endParaRPr>
          </a:p>
          <a:p>
            <a:pPr lvl="1">
              <a:spcBef>
                <a:spcPts val="600"/>
              </a:spcBef>
            </a:pPr>
            <a:r>
              <a:rPr lang="zh-CN" altLang="en-US" dirty="0">
                <a:latin typeface="Times New Roman" panose="02020603050405020304" pitchFamily="18" charset="0"/>
              </a:rPr>
              <a:t>通过心念操纵机器，让机器替代人类身体的一些机能，修复残障人士的生理缺陷。</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2014</a:t>
            </a:r>
            <a:r>
              <a:rPr lang="zh-CN" altLang="en-US" dirty="0">
                <a:latin typeface="Times New Roman" panose="02020603050405020304" pitchFamily="18" charset="0"/>
              </a:rPr>
              <a:t>年巴西世界杯开幕式，瘫痪的青年利亚诺</a:t>
            </a:r>
            <a:r>
              <a:rPr lang="en-US" altLang="zh-CN" dirty="0">
                <a:latin typeface="Times New Roman" panose="02020603050405020304" pitchFamily="18" charset="0"/>
              </a:rPr>
              <a:t>·</a:t>
            </a:r>
            <a:r>
              <a:rPr lang="zh-CN" altLang="en-US" dirty="0">
                <a:latin typeface="Times New Roman" panose="02020603050405020304" pitchFamily="18" charset="0"/>
              </a:rPr>
              <a:t>平托就是穿了这样庞大、笨重的外骨骼，通过脑机接口踢出了当年世界杯的第一球。</a:t>
            </a:r>
            <a:endParaRPr lang="en-US" altLang="zh-CN" dirty="0">
              <a:latin typeface="Times New Roman" panose="02020603050405020304" pitchFamily="18" charset="0"/>
            </a:endParaRPr>
          </a:p>
        </p:txBody>
      </p:sp>
      <p:sp>
        <p:nvSpPr>
          <p:cNvPr id="5" name="内容占位符 4"/>
          <p:cNvSpPr>
            <a:spLocks noGrp="1"/>
          </p:cNvSpPr>
          <p:nvPr>
            <p:ph sz="half" idx="2"/>
          </p:nvPr>
        </p:nvSpPr>
        <p:spPr/>
        <p:txBody>
          <a:bodyPr/>
          <a:lstStyle/>
          <a:p>
            <a:pPr>
              <a:spcBef>
                <a:spcPts val="600"/>
              </a:spcBef>
            </a:pPr>
            <a:r>
              <a:rPr lang="zh-CN" altLang="en-US" dirty="0">
                <a:solidFill>
                  <a:srgbClr val="0000FF"/>
                </a:solidFill>
                <a:latin typeface="Times New Roman" panose="02020603050405020304" pitchFamily="18" charset="0"/>
              </a:rPr>
              <a:t>第二层，改善</a:t>
            </a:r>
            <a:endParaRPr lang="en-US" altLang="zh-CN" dirty="0">
              <a:solidFill>
                <a:srgbClr val="0000FF"/>
              </a:solidFill>
              <a:latin typeface="Times New Roman" panose="02020603050405020304" pitchFamily="18" charset="0"/>
            </a:endParaRPr>
          </a:p>
          <a:p>
            <a:pPr lvl="1">
              <a:spcBef>
                <a:spcPts val="600"/>
              </a:spcBef>
            </a:pPr>
            <a:r>
              <a:rPr lang="zh-CN" altLang="en-US" dirty="0">
                <a:latin typeface="Times New Roman" panose="02020603050405020304" pitchFamily="18" charset="0"/>
              </a:rPr>
              <a:t>通过脑机接口，改善大脑运行，让使用者时刻保持精神抖擞、注意力集中、思维敏捷，能够高效清醒高效地去做一件事情。</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美国旧金山，</a:t>
            </a:r>
            <a:r>
              <a:rPr lang="en-US" altLang="zh-CN" dirty="0">
                <a:latin typeface="Times New Roman" panose="02020603050405020304" pitchFamily="18" charset="0"/>
              </a:rPr>
              <a:t>Smart Cap</a:t>
            </a:r>
            <a:r>
              <a:rPr lang="zh-CN" altLang="en-US" dirty="0">
                <a:latin typeface="Times New Roman" panose="02020603050405020304" pitchFamily="18" charset="0"/>
              </a:rPr>
              <a:t>公司，把脑电图做成了棒球帽。这个产品可以用来缓解卡车司机的疲劳驾驶，提高注意力，减少交通危险。</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2014</a:t>
            </a:r>
            <a:r>
              <a:rPr lang="zh-CN" altLang="en-US" dirty="0">
                <a:latin typeface="Times New Roman" panose="02020603050405020304" pitchFamily="18" charset="0"/>
              </a:rPr>
              <a:t>年，美国</a:t>
            </a:r>
            <a:r>
              <a:rPr lang="en-US" altLang="zh-CN" dirty="0">
                <a:latin typeface="Times New Roman" panose="02020603050405020304" pitchFamily="18" charset="0"/>
              </a:rPr>
              <a:t>ABM</a:t>
            </a:r>
            <a:r>
              <a:rPr lang="zh-CN" altLang="en-US" dirty="0">
                <a:latin typeface="Times New Roman" panose="02020603050405020304" pitchFamily="18" charset="0"/>
              </a:rPr>
              <a:t>公司，通过脑电图脑机接口训练实验者，使新手学习速度比原先提升了</a:t>
            </a:r>
            <a:r>
              <a:rPr lang="en-US" altLang="zh-CN" dirty="0">
                <a:latin typeface="Times New Roman" panose="02020603050405020304" pitchFamily="18" charset="0"/>
              </a:rPr>
              <a:t>2.3</a:t>
            </a:r>
            <a:r>
              <a:rPr lang="zh-CN" altLang="en-US" dirty="0">
                <a:latin typeface="Times New Roman" panose="02020603050405020304" pitchFamily="18" charset="0"/>
              </a:rPr>
              <a:t>倍。</a:t>
            </a:r>
            <a:endParaRPr lang="zh-CN" altLang="en-US" dirty="0">
              <a:latin typeface="Times New Roman" panose="02020603050405020304" pitchFamily="18" charset="0"/>
            </a:endParaRPr>
          </a:p>
          <a:p>
            <a:pPr>
              <a:spcBef>
                <a:spcPts val="600"/>
              </a:spcBef>
            </a:pPr>
            <a:endParaRPr lang="zh-CN" altLang="en-US" dirty="0"/>
          </a:p>
        </p:txBody>
      </p:sp>
      <p:sp>
        <p:nvSpPr>
          <p:cNvPr id="6" name="灯片编号占位符 5"/>
          <p:cNvSpPr>
            <a:spLocks noGrp="1"/>
          </p:cNvSpPr>
          <p:nvPr>
            <p:ph type="sldNum" sz="quarter" idx="10"/>
          </p:nvPr>
        </p:nvSpPr>
        <p:spPr>
          <a:xfrm>
            <a:off x="11136560" y="6475763"/>
            <a:ext cx="1016000" cy="328612"/>
          </a:xfrm>
        </p:spPr>
        <p:txBody>
          <a:bodyPr/>
          <a:lstStyle/>
          <a:p>
            <a:fld id="{8CDF8177-B492-4B3A-BE83-F6A6FE842A03}"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脑机接口金字塔</a:t>
            </a:r>
            <a:endParaRPr lang="zh-CN" altLang="en-US" dirty="0"/>
          </a:p>
        </p:txBody>
      </p:sp>
      <p:sp>
        <p:nvSpPr>
          <p:cNvPr id="4" name="灯片编号占位符 3"/>
          <p:cNvSpPr>
            <a:spLocks noGrp="1"/>
          </p:cNvSpPr>
          <p:nvPr>
            <p:ph type="sldNum" sz="quarter" idx="10"/>
          </p:nvPr>
        </p:nvSpPr>
        <p:spPr/>
        <p:txBody>
          <a:bodyPr/>
          <a:lstStyle/>
          <a:p>
            <a:fld id="{2B6ABBCD-D20F-4036-959E-455AF70213E5}" type="slidenum">
              <a:rPr lang="en-US" altLang="zh-CN" smtClean="0"/>
            </a:fld>
            <a:endParaRPr lang="en-US" altLang="zh-CN"/>
          </a:p>
        </p:txBody>
      </p:sp>
      <p:sp>
        <p:nvSpPr>
          <p:cNvPr id="3" name="内容占位符 2"/>
          <p:cNvSpPr>
            <a:spLocks noGrp="1"/>
          </p:cNvSpPr>
          <p:nvPr>
            <p:ph sz="half" idx="1"/>
          </p:nvPr>
        </p:nvSpPr>
        <p:spPr/>
        <p:txBody>
          <a:bodyPr>
            <a:normAutofit/>
          </a:bodyPr>
          <a:lstStyle/>
          <a:p>
            <a:pPr>
              <a:spcBef>
                <a:spcPts val="600"/>
              </a:spcBef>
            </a:pPr>
            <a:r>
              <a:rPr lang="zh-CN" altLang="en-US" dirty="0">
                <a:solidFill>
                  <a:srgbClr val="0000FF"/>
                </a:solidFill>
                <a:latin typeface="Times New Roman" panose="02020603050405020304" pitchFamily="18" charset="0"/>
              </a:rPr>
              <a:t>第三层，增强</a:t>
            </a:r>
            <a:endParaRPr lang="en-US" altLang="zh-CN" dirty="0">
              <a:solidFill>
                <a:srgbClr val="0000FF"/>
              </a:solidFill>
              <a:latin typeface="Times New Roman" panose="02020603050405020304" pitchFamily="18" charset="0"/>
            </a:endParaRPr>
          </a:p>
          <a:p>
            <a:pPr lvl="1">
              <a:spcBef>
                <a:spcPts val="600"/>
              </a:spcBef>
            </a:pPr>
            <a:r>
              <a:rPr lang="zh-CN" altLang="en-US" dirty="0">
                <a:latin typeface="Times New Roman" panose="02020603050405020304" pitchFamily="18" charset="0"/>
              </a:rPr>
              <a:t>通过脑机接口，让使用者短时间内拥有大量的知识和技能，获得一般人类无法拥有的超能力。</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记忆移植。美国科学家已经发现大脑海马体的记忆密码，开始尝试用芯片备份记忆，然后把芯片植入另一个大脑，实现记忆移植。这个实验已经在猴子身上取得成功。</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实现人类意识和记忆在计算机世界的永生。</a:t>
            </a:r>
            <a:endParaRPr lang="en-US" altLang="zh-CN" dirty="0">
              <a:latin typeface="Times New Roman" panose="02020603050405020304" pitchFamily="18" charset="0"/>
            </a:endParaRPr>
          </a:p>
        </p:txBody>
      </p:sp>
      <p:sp>
        <p:nvSpPr>
          <p:cNvPr id="5" name="内容占位符 4"/>
          <p:cNvSpPr>
            <a:spLocks noGrp="1"/>
          </p:cNvSpPr>
          <p:nvPr>
            <p:ph sz="half" idx="2"/>
          </p:nvPr>
        </p:nvSpPr>
        <p:spPr/>
        <p:txBody>
          <a:bodyPr/>
          <a:lstStyle/>
          <a:p>
            <a:pPr>
              <a:spcBef>
                <a:spcPts val="600"/>
              </a:spcBef>
            </a:pPr>
            <a:r>
              <a:rPr lang="zh-CN" altLang="en-US" dirty="0">
                <a:solidFill>
                  <a:srgbClr val="0000FF"/>
                </a:solidFill>
                <a:latin typeface="Times New Roman" panose="02020603050405020304" pitchFamily="18" charset="0"/>
              </a:rPr>
              <a:t>第四层，沟通</a:t>
            </a:r>
            <a:endParaRPr lang="en-US" altLang="zh-CN" dirty="0">
              <a:solidFill>
                <a:srgbClr val="0000FF"/>
              </a:solidFill>
              <a:latin typeface="Times New Roman" panose="02020603050405020304" pitchFamily="18" charset="0"/>
            </a:endParaRPr>
          </a:p>
          <a:p>
            <a:pPr lvl="1">
              <a:spcBef>
                <a:spcPts val="600"/>
              </a:spcBef>
            </a:pPr>
            <a:r>
              <a:rPr lang="zh-CN" altLang="en-US" dirty="0">
                <a:latin typeface="Times New Roman" panose="02020603050405020304" pitchFamily="18" charset="0"/>
              </a:rPr>
              <a:t>有了脑机接口，人类不用语言，仅靠脑电信号就可以彼此沟通，实现“无损”的大脑信息传输。</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彻底的、</a:t>
            </a:r>
            <a:r>
              <a:rPr lang="en-US" altLang="zh-CN" dirty="0">
                <a:latin typeface="Times New Roman" panose="02020603050405020304" pitchFamily="18" charset="0"/>
              </a:rPr>
              <a:t>100%</a:t>
            </a:r>
            <a:r>
              <a:rPr lang="zh-CN" altLang="en-US" dirty="0">
                <a:latin typeface="Times New Roman" panose="02020603050405020304" pitchFamily="18" charset="0"/>
              </a:rPr>
              <a:t>的</a:t>
            </a:r>
            <a:r>
              <a:rPr lang="zh-CN" altLang="en-US" dirty="0"/>
              <a:t>、毫无信息</a:t>
            </a:r>
            <a:br>
              <a:rPr lang="en-US" altLang="zh-CN" dirty="0"/>
            </a:br>
            <a:r>
              <a:rPr lang="zh-CN" altLang="en-US" dirty="0"/>
              <a:t>扭曲</a:t>
            </a:r>
            <a:r>
              <a:rPr lang="zh-CN" altLang="en-US" dirty="0">
                <a:latin typeface="Times New Roman" panose="02020603050405020304" pitchFamily="18" charset="0"/>
              </a:rPr>
              <a:t>的“心领神会”。</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Facebook</a:t>
            </a:r>
            <a:r>
              <a:rPr lang="zh-CN" altLang="en-US" dirty="0">
                <a:latin typeface="Times New Roman" panose="02020603050405020304" pitchFamily="18" charset="0"/>
              </a:rPr>
              <a:t>的科学家正在研究。</a:t>
            </a:r>
            <a:br>
              <a:rPr lang="en-US" altLang="zh-CN" dirty="0">
                <a:latin typeface="Times New Roman" panose="02020603050405020304" pitchFamily="18" charset="0"/>
              </a:rPr>
            </a:br>
            <a:r>
              <a:rPr lang="zh-CN" altLang="en-US" dirty="0">
                <a:latin typeface="Times New Roman" panose="02020603050405020304" pitchFamily="18" charset="0"/>
              </a:rPr>
              <a:t>他们想让人们思考一些东西的同时，把想法传到他人的皮肤上，让人们通过皮肤“听到”声音，进而实现沟通。</a:t>
            </a:r>
            <a:endParaRPr lang="zh-CN" altLang="en-US" dirty="0">
              <a:latin typeface="Times New Roman" panose="02020603050405020304" pitchFamily="18" charset="0"/>
            </a:endParaRPr>
          </a:p>
          <a:p>
            <a:pPr>
              <a:spcBef>
                <a:spcPts val="600"/>
              </a:spcBef>
            </a:pPr>
            <a:endParaRPr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52420" y="2637084"/>
            <a:ext cx="990111" cy="945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五边形 5">
            <a:hlinkClick r:id="rId2" action="ppaction://hlinksldjump"/>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left)">
                                      <p:cBhvr>
                                        <p:cTn id="24" dur="500"/>
                                        <p:tgtEl>
                                          <p:spTgt spid="5">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left)">
                                      <p:cBhvr>
                                        <p:cTn id="27" dur="500"/>
                                        <p:tgtEl>
                                          <p:spTgt spid="5">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218"/>
                                        </p:tgtEl>
                                        <p:attrNameLst>
                                          <p:attrName>style.visibility</p:attrName>
                                        </p:attrNameLst>
                                      </p:cBhvr>
                                      <p:to>
                                        <p:strVal val="visible"/>
                                      </p:to>
                                    </p:set>
                                    <p:animEffect transition="in" filter="wipe(left)">
                                      <p:cBhvr>
                                        <p:cTn id="31" dur="500"/>
                                        <p:tgtEl>
                                          <p:spTgt spid="92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wipe(left)">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marL="0" marR="0" indent="0" defTabSz="914400" rtl="0" eaLnBrk="1" fontAlgn="base" latinLnBrk="0" hangingPunct="1">
              <a:lnSpc>
                <a:spcPct val="100000"/>
              </a:lnSpc>
              <a:spcBef>
                <a:spcPct val="0"/>
              </a:spcBef>
              <a:spcAft>
                <a:spcPct val="0"/>
              </a:spcAft>
            </a:pPr>
            <a:r>
              <a:rPr kumimoji="1" lang="en-US" altLang="zh-CN" sz="3600" b="1" i="0" u="none" strike="noStrike" cap="none" normalizeH="0" baseline="0" dirty="0">
                <a:ln>
                  <a:noFill/>
                </a:ln>
                <a:effectLst/>
                <a:ea typeface="楷体" panose="02010609060101010101" pitchFamily="49" charset="-122"/>
                <a:cs typeface="Times New Roman" panose="02020603050405020304" pitchFamily="18" charset="0"/>
              </a:rPr>
              <a:t>A2: </a:t>
            </a:r>
            <a:r>
              <a:rPr kumimoji="1" lang="en-US" altLang="zh-CN" sz="3600" b="1" i="0" u="none" strike="noStrike" cap="none" normalizeH="0" baseline="0" dirty="0" err="1">
                <a:ln>
                  <a:noFill/>
                </a:ln>
                <a:effectLst/>
                <a:ea typeface="楷体" panose="02010609060101010101" pitchFamily="49" charset="-122"/>
                <a:cs typeface="Times New Roman" panose="02020603050405020304" pitchFamily="18" charset="0"/>
              </a:rPr>
              <a:t>openEuler</a:t>
            </a:r>
            <a:r>
              <a:rPr lang="zh-CN" altLang="en-US" sz="3600" b="1" dirty="0">
                <a:ea typeface="楷体" panose="02010609060101010101" pitchFamily="49" charset="-122"/>
                <a:cs typeface="Times New Roman" panose="02020603050405020304" pitchFamily="18" charset="0"/>
              </a:rPr>
              <a:t>系统调用实现</a:t>
            </a:r>
            <a:endParaRPr lang="zh-CN" altLang="en-US" dirty="0"/>
          </a:p>
        </p:txBody>
      </p:sp>
      <p:sp>
        <p:nvSpPr>
          <p:cNvPr id="7" name="内容占位符 6"/>
          <p:cNvSpPr>
            <a:spLocks noGrp="1"/>
          </p:cNvSpPr>
          <p:nvPr>
            <p:ph idx="1"/>
          </p:nvPr>
        </p:nvSpPr>
        <p:spPr/>
        <p:txBody>
          <a:bodyPr/>
          <a:lstStyle/>
          <a:p>
            <a:r>
              <a:rPr lang="zh-CN" altLang="en-US" dirty="0"/>
              <a:t>系统调用基本概念</a:t>
            </a:r>
            <a:endParaRPr lang="en-US" altLang="zh-CN" dirty="0"/>
          </a:p>
          <a:p>
            <a:r>
              <a:rPr lang="zh-CN" altLang="en-US" dirty="0"/>
              <a:t>解决办法 </a:t>
            </a:r>
            <a:endParaRPr lang="en-US" altLang="zh-CN" dirty="0"/>
          </a:p>
          <a:p>
            <a:r>
              <a:rPr lang="en-US" altLang="zh-CN" dirty="0" err="1"/>
              <a:t>openEuler</a:t>
            </a:r>
            <a:r>
              <a:rPr lang="en-US" altLang="zh-CN" dirty="0"/>
              <a:t> </a:t>
            </a:r>
            <a:r>
              <a:rPr lang="zh-CN" altLang="en-US" dirty="0"/>
              <a:t>系统调用的实现</a:t>
            </a:r>
            <a:endParaRPr lang="en-US" altLang="zh-CN" dirty="0"/>
          </a:p>
          <a:p>
            <a:pPr lvl="1"/>
            <a:r>
              <a:rPr lang="en-US" altLang="zh-CN" dirty="0"/>
              <a:t>1. </a:t>
            </a:r>
            <a:r>
              <a:rPr lang="zh-CN" altLang="en-US" dirty="0"/>
              <a:t>库函数调用 </a:t>
            </a:r>
            <a:endParaRPr lang="en-US" altLang="zh-CN" dirty="0"/>
          </a:p>
          <a:p>
            <a:pPr lvl="1"/>
            <a:r>
              <a:rPr lang="en-US" altLang="zh-CN" dirty="0"/>
              <a:t>2. </a:t>
            </a:r>
            <a:r>
              <a:rPr lang="zh-CN" altLang="en-US" dirty="0"/>
              <a:t>异常处理</a:t>
            </a:r>
            <a:endParaRPr lang="en-US" altLang="zh-CN" dirty="0"/>
          </a:p>
          <a:p>
            <a:pPr lvl="1"/>
            <a:r>
              <a:rPr lang="en-US" altLang="zh-CN" dirty="0"/>
              <a:t>3. </a:t>
            </a:r>
            <a:r>
              <a:rPr lang="zh-CN" altLang="en-US" dirty="0"/>
              <a:t>系统调用服务函数的查找 </a:t>
            </a:r>
            <a:endParaRPr lang="en-US" altLang="zh-CN" dirty="0"/>
          </a:p>
          <a:p>
            <a:pPr lvl="1"/>
            <a:r>
              <a:rPr lang="en-US" altLang="zh-CN" dirty="0"/>
              <a:t>4. </a:t>
            </a:r>
            <a:r>
              <a:rPr lang="zh-CN" altLang="en-US" dirty="0"/>
              <a:t>服务函数的执行 </a:t>
            </a:r>
            <a:endParaRPr lang="en-US" altLang="zh-CN" dirty="0"/>
          </a:p>
          <a:p>
            <a:pPr lvl="1"/>
            <a:r>
              <a:rPr lang="en-US" altLang="zh-CN" dirty="0"/>
              <a:t>5. </a:t>
            </a:r>
            <a:r>
              <a:rPr lang="zh-CN" altLang="en-US" dirty="0"/>
              <a:t>异常返回 </a:t>
            </a:r>
            <a:endParaRPr lang="en-US" altLang="zh-CN" dirty="0"/>
          </a:p>
          <a:p>
            <a:endParaRPr lang="zh-CN" altLang="en-US" dirty="0"/>
          </a:p>
        </p:txBody>
      </p:sp>
      <p:sp>
        <p:nvSpPr>
          <p:cNvPr id="3" name="灯片编号占位符 2"/>
          <p:cNvSpPr>
            <a:spLocks noGrp="1"/>
          </p:cNvSpPr>
          <p:nvPr>
            <p:ph type="sldNum" sz="quarter" idx="10"/>
          </p:nvPr>
        </p:nvSpPr>
        <p:spPr/>
        <p:txBody>
          <a:bodyPr/>
          <a:lstStyle/>
          <a:p>
            <a:fld id="{C31F608A-0643-4209-BE2E-4A085FC8A795}" type="slidenum">
              <a:rPr lang="en-US" altLang="zh-CN" smtClean="0"/>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系统调用基本概念</a:t>
            </a:r>
            <a:endParaRPr lang="zh-CN" altLang="en-US" dirty="0"/>
          </a:p>
        </p:txBody>
      </p:sp>
      <p:sp>
        <p:nvSpPr>
          <p:cNvPr id="3" name="内容占位符 2"/>
          <p:cNvSpPr>
            <a:spLocks noGrp="1"/>
          </p:cNvSpPr>
          <p:nvPr>
            <p:ph idx="1"/>
          </p:nvPr>
        </p:nvSpPr>
        <p:spPr/>
        <p:txBody>
          <a:bodyPr>
            <a:normAutofit/>
          </a:bodyPr>
          <a:lstStyle/>
          <a:p>
            <a:r>
              <a:rPr lang="zh-CN" altLang="zh-CN" dirty="0"/>
              <a:t>操作系统通过系统调用向进程提供服务接口，限制进程直接进行硬件资源操作。</a:t>
            </a:r>
            <a:endParaRPr lang="en-US" altLang="zh-CN" dirty="0"/>
          </a:p>
          <a:p>
            <a:r>
              <a:rPr lang="zh-CN" altLang="zh-CN" dirty="0"/>
              <a:t>为解决不同进程之间共享硬件资源的问题，采取的基本思路是： </a:t>
            </a:r>
            <a:endParaRPr lang="en-US" altLang="zh-CN" dirty="0"/>
          </a:p>
          <a:p>
            <a:pPr lvl="1"/>
            <a:r>
              <a:rPr lang="zh-CN" altLang="zh-CN" dirty="0"/>
              <a:t>操作系统保持对</a:t>
            </a:r>
            <a:r>
              <a:rPr lang="en-US" altLang="zh-CN" dirty="0"/>
              <a:t>CPU</a:t>
            </a:r>
            <a:r>
              <a:rPr lang="zh-CN" altLang="zh-CN" dirty="0"/>
              <a:t>的控制权，并负责硬件资源的管理；</a:t>
            </a:r>
            <a:endParaRPr lang="en-US" altLang="zh-CN" dirty="0"/>
          </a:p>
          <a:p>
            <a:pPr lvl="1"/>
            <a:r>
              <a:rPr lang="zh-CN" altLang="zh-CN" dirty="0"/>
              <a:t> 限制进程直接操作硬件资源； </a:t>
            </a:r>
            <a:endParaRPr lang="en-US" altLang="zh-CN" dirty="0"/>
          </a:p>
          <a:p>
            <a:pPr lvl="1"/>
            <a:r>
              <a:rPr lang="zh-CN" altLang="zh-CN" dirty="0"/>
              <a:t>在进程希望执行受限的操作时，进程需要将</a:t>
            </a:r>
            <a:r>
              <a:rPr lang="en-US" altLang="zh-CN" dirty="0"/>
              <a:t>CPU</a:t>
            </a:r>
            <a:r>
              <a:rPr lang="zh-CN" altLang="zh-CN" dirty="0"/>
              <a:t>控制权移交给操作系统，由操作系统执行进程所请求的服务。</a:t>
            </a:r>
            <a:endParaRPr lang="en-US" altLang="zh-CN" dirty="0"/>
          </a:p>
          <a:p>
            <a:r>
              <a:rPr lang="zh-CN" altLang="zh-CN" dirty="0"/>
              <a:t>关键挑战：</a:t>
            </a:r>
            <a:endParaRPr lang="en-US" altLang="zh-CN" dirty="0"/>
          </a:p>
          <a:p>
            <a:pPr lvl="1"/>
            <a:r>
              <a:rPr lang="zh-CN" altLang="zh-CN" dirty="0"/>
              <a:t>如何限制进程所能进行的操作？</a:t>
            </a:r>
            <a:endParaRPr lang="en-US" altLang="zh-CN" dirty="0"/>
          </a:p>
          <a:p>
            <a:pPr lvl="1"/>
            <a:r>
              <a:rPr lang="zh-CN" altLang="zh-CN" dirty="0"/>
              <a:t>操作系统如何为进程服务？</a:t>
            </a:r>
            <a:endParaRPr lang="en-US" altLang="zh-CN" dirty="0"/>
          </a:p>
        </p:txBody>
      </p:sp>
      <p:sp>
        <p:nvSpPr>
          <p:cNvPr id="4" name="灯片编号占位符 3"/>
          <p:cNvSpPr>
            <a:spLocks noGrp="1"/>
          </p:cNvSpPr>
          <p:nvPr>
            <p:ph type="sldNum" sz="quarter" idx="10"/>
          </p:nvPr>
        </p:nvSpPr>
        <p:spPr/>
        <p:txBody>
          <a:bodyPr/>
          <a:lstStyle/>
          <a:p>
            <a:fld id="{C6E9FB16-BF1A-4A24-8417-A0C049D26A8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ltLang="zh-CN" dirty="0"/>
              <a:t>Graphical User Interface (GUI)</a:t>
            </a:r>
            <a:endParaRPr lang="en-US" altLang="zh-CN" dirty="0"/>
          </a:p>
        </p:txBody>
      </p:sp>
      <p:sp>
        <p:nvSpPr>
          <p:cNvPr id="306179" name="Rectangle 3"/>
          <p:cNvSpPr>
            <a:spLocks noGrp="1" noChangeArrowheads="1"/>
          </p:cNvSpPr>
          <p:nvPr>
            <p:ph idx="1"/>
          </p:nvPr>
        </p:nvSpPr>
        <p:spPr/>
        <p:txBody>
          <a:bodyPr>
            <a:normAutofit fontScale="92500" lnSpcReduction="10000"/>
          </a:bodyPr>
          <a:lstStyle/>
          <a:p>
            <a:pPr>
              <a:lnSpc>
                <a:spcPct val="110000"/>
              </a:lnSpc>
              <a:spcBef>
                <a:spcPts val="300"/>
              </a:spcBef>
            </a:pPr>
            <a:r>
              <a:rPr lang="en-US" altLang="zh-CN" dirty="0">
                <a:latin typeface="Times New Roman" panose="02020603050405020304" pitchFamily="18" charset="0"/>
              </a:rPr>
              <a:t>User-friendly </a:t>
            </a:r>
            <a:r>
              <a:rPr lang="en-US" altLang="zh-CN" dirty="0">
                <a:solidFill>
                  <a:srgbClr val="0000FF"/>
                </a:solidFill>
                <a:latin typeface="Times New Roman" panose="02020603050405020304" pitchFamily="18" charset="0"/>
              </a:rPr>
              <a:t>desktop</a:t>
            </a:r>
            <a:r>
              <a:rPr lang="en-US" altLang="zh-CN" dirty="0">
                <a:latin typeface="Times New Roman" panose="02020603050405020304" pitchFamily="18" charset="0"/>
              </a:rPr>
              <a:t> metaphor interface</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Usually mouse, keyboard, and monitor</a:t>
            </a:r>
            <a:endParaRPr lang="en-US" altLang="zh-CN" dirty="0">
              <a:latin typeface="Times New Roman" panose="02020603050405020304" pitchFamily="18" charset="0"/>
            </a:endParaRPr>
          </a:p>
          <a:p>
            <a:pPr lvl="1">
              <a:lnSpc>
                <a:spcPct val="110000"/>
              </a:lnSpc>
              <a:spcBef>
                <a:spcPts val="300"/>
              </a:spcBef>
            </a:pPr>
            <a:r>
              <a:rPr lang="en-US" altLang="zh-CN" dirty="0">
                <a:solidFill>
                  <a:srgbClr val="0000FF"/>
                </a:solidFill>
                <a:latin typeface="Times New Roman" panose="02020603050405020304" pitchFamily="18" charset="0"/>
              </a:rPr>
              <a:t>Icons</a:t>
            </a:r>
            <a:r>
              <a:rPr lang="en-US" altLang="zh-CN" dirty="0">
                <a:latin typeface="Times New Roman" panose="02020603050405020304" pitchFamily="18" charset="0"/>
              </a:rPr>
              <a:t> represent files, programs, actions, etc.</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Various mouse buttons over objects in the interface cause various actions (provide information, options, execute function, open directory (known as a </a:t>
            </a:r>
            <a:r>
              <a:rPr lang="en-US" altLang="zh-CN" dirty="0">
                <a:solidFill>
                  <a:srgbClr val="0000FF"/>
                </a:solidFill>
                <a:latin typeface="Times New Roman" panose="02020603050405020304" pitchFamily="18" charset="0"/>
              </a:rPr>
              <a:t>folder</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Early 1970s, invented at Xerox PARC (</a:t>
            </a:r>
            <a:r>
              <a:rPr lang="zh-CN" altLang="en-US" dirty="0">
                <a:latin typeface="Times New Roman" panose="02020603050405020304" pitchFamily="18" charset="0"/>
              </a:rPr>
              <a:t>帕洛阿尔托研究中心</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a:lnSpc>
                <a:spcPct val="110000"/>
              </a:lnSpc>
              <a:spcBef>
                <a:spcPts val="300"/>
              </a:spcBef>
            </a:pPr>
            <a:r>
              <a:rPr lang="en-US" altLang="zh-CN" dirty="0">
                <a:latin typeface="Times New Roman" panose="02020603050405020304" pitchFamily="18" charset="0"/>
              </a:rPr>
              <a:t>Many systems now include both CLI and GUI interfaces</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Microsoft Windows is GUI with CLI “command” shell</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Apple Mac OS X as “Aqua” GUI interface with UNIX kernel underneath and shells available</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Unix and Linux have CLI with optional GUI interfaces, e.g.</a:t>
            </a:r>
            <a:br>
              <a:rPr lang="en-US" altLang="zh-CN" dirty="0">
                <a:latin typeface="Times New Roman" panose="02020603050405020304" pitchFamily="18" charset="0"/>
              </a:rPr>
            </a:br>
            <a:r>
              <a:rPr lang="en-US" altLang="zh-CN" dirty="0">
                <a:latin typeface="Times New Roman" panose="02020603050405020304" pitchFamily="18" charset="0"/>
              </a:rPr>
              <a:t>CDE—Common Desktop Environment</a:t>
            </a:r>
            <a:br>
              <a:rPr lang="en-US" altLang="zh-CN" dirty="0">
                <a:latin typeface="Times New Roman" panose="02020603050405020304" pitchFamily="18" charset="0"/>
              </a:rPr>
            </a:br>
            <a:r>
              <a:rPr lang="en-US" altLang="zh-CN" dirty="0">
                <a:latin typeface="Times New Roman" panose="02020603050405020304" pitchFamily="18" charset="0"/>
              </a:rPr>
              <a:t>KDE—K Desktop Environment</a:t>
            </a:r>
            <a:br>
              <a:rPr lang="en-US" altLang="zh-CN" dirty="0">
                <a:latin typeface="Times New Roman" panose="02020603050405020304" pitchFamily="18" charset="0"/>
              </a:rPr>
            </a:br>
            <a:r>
              <a:rPr lang="en-US" altLang="zh-CN" dirty="0">
                <a:latin typeface="Times New Roman" panose="02020603050405020304" pitchFamily="18" charset="0"/>
              </a:rPr>
              <a:t>GNOME—GNU desktop</a:t>
            </a:r>
            <a:endParaRPr lang="en-US" altLang="zh-CN" dirty="0">
              <a:latin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Effect transition="in" filter="wipe(left)">
                                      <p:cBhvr>
                                        <p:cTn id="7" dur="500"/>
                                        <p:tgtEl>
                                          <p:spTgt spid="30617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6179">
                                            <p:txEl>
                                              <p:pRg st="1" end="1"/>
                                            </p:txEl>
                                          </p:spTgt>
                                        </p:tgtEl>
                                        <p:attrNameLst>
                                          <p:attrName>style.visibility</p:attrName>
                                        </p:attrNameLst>
                                      </p:cBhvr>
                                      <p:to>
                                        <p:strVal val="visible"/>
                                      </p:to>
                                    </p:set>
                                    <p:animEffect transition="in" filter="wipe(left)">
                                      <p:cBhvr>
                                        <p:cTn id="10" dur="500"/>
                                        <p:tgtEl>
                                          <p:spTgt spid="30617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6179">
                                            <p:txEl>
                                              <p:pRg st="2" end="2"/>
                                            </p:txEl>
                                          </p:spTgt>
                                        </p:tgtEl>
                                        <p:attrNameLst>
                                          <p:attrName>style.visibility</p:attrName>
                                        </p:attrNameLst>
                                      </p:cBhvr>
                                      <p:to>
                                        <p:strVal val="visible"/>
                                      </p:to>
                                    </p:set>
                                    <p:animEffect transition="in" filter="wipe(left)">
                                      <p:cBhvr>
                                        <p:cTn id="13" dur="500"/>
                                        <p:tgtEl>
                                          <p:spTgt spid="30617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6179">
                                            <p:txEl>
                                              <p:pRg st="3" end="3"/>
                                            </p:txEl>
                                          </p:spTgt>
                                        </p:tgtEl>
                                        <p:attrNameLst>
                                          <p:attrName>style.visibility</p:attrName>
                                        </p:attrNameLst>
                                      </p:cBhvr>
                                      <p:to>
                                        <p:strVal val="visible"/>
                                      </p:to>
                                    </p:set>
                                    <p:animEffect transition="in" filter="wipe(left)">
                                      <p:cBhvr>
                                        <p:cTn id="16" dur="500"/>
                                        <p:tgtEl>
                                          <p:spTgt spid="306179">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6179">
                                            <p:txEl>
                                              <p:pRg st="4" end="4"/>
                                            </p:txEl>
                                          </p:spTgt>
                                        </p:tgtEl>
                                        <p:attrNameLst>
                                          <p:attrName>style.visibility</p:attrName>
                                        </p:attrNameLst>
                                      </p:cBhvr>
                                      <p:to>
                                        <p:strVal val="visible"/>
                                      </p:to>
                                    </p:set>
                                    <p:animEffect transition="in" filter="wipe(left)">
                                      <p:cBhvr>
                                        <p:cTn id="19" dur="500"/>
                                        <p:tgtEl>
                                          <p:spTgt spid="30617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6179">
                                            <p:txEl>
                                              <p:pRg st="5" end="5"/>
                                            </p:txEl>
                                          </p:spTgt>
                                        </p:tgtEl>
                                        <p:attrNameLst>
                                          <p:attrName>style.visibility</p:attrName>
                                        </p:attrNameLst>
                                      </p:cBhvr>
                                      <p:to>
                                        <p:strVal val="visible"/>
                                      </p:to>
                                    </p:set>
                                    <p:animEffect transition="in" filter="wipe(left)">
                                      <p:cBhvr>
                                        <p:cTn id="24" dur="500"/>
                                        <p:tgtEl>
                                          <p:spTgt spid="306179">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06179">
                                            <p:txEl>
                                              <p:pRg st="6" end="6"/>
                                            </p:txEl>
                                          </p:spTgt>
                                        </p:tgtEl>
                                        <p:attrNameLst>
                                          <p:attrName>style.visibility</p:attrName>
                                        </p:attrNameLst>
                                      </p:cBhvr>
                                      <p:to>
                                        <p:strVal val="visible"/>
                                      </p:to>
                                    </p:set>
                                    <p:animEffect transition="in" filter="wipe(left)">
                                      <p:cBhvr>
                                        <p:cTn id="27" dur="500"/>
                                        <p:tgtEl>
                                          <p:spTgt spid="306179">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6179">
                                            <p:txEl>
                                              <p:pRg st="7" end="7"/>
                                            </p:txEl>
                                          </p:spTgt>
                                        </p:tgtEl>
                                        <p:attrNameLst>
                                          <p:attrName>style.visibility</p:attrName>
                                        </p:attrNameLst>
                                      </p:cBhvr>
                                      <p:to>
                                        <p:strVal val="visible"/>
                                      </p:to>
                                    </p:set>
                                    <p:animEffect transition="in" filter="wipe(left)">
                                      <p:cBhvr>
                                        <p:cTn id="30" dur="500"/>
                                        <p:tgtEl>
                                          <p:spTgt spid="306179">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06179">
                                            <p:txEl>
                                              <p:pRg st="8" end="8"/>
                                            </p:txEl>
                                          </p:spTgt>
                                        </p:tgtEl>
                                        <p:attrNameLst>
                                          <p:attrName>style.visibility</p:attrName>
                                        </p:attrNameLst>
                                      </p:cBhvr>
                                      <p:to>
                                        <p:strVal val="visible"/>
                                      </p:to>
                                    </p:set>
                                    <p:animEffect transition="in" filter="wipe(left)">
                                      <p:cBhvr>
                                        <p:cTn id="33" dur="500"/>
                                        <p:tgtEl>
                                          <p:spTgt spid="3061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 </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基于处理器硬件和操作系统软件的协作来解决这两个挑战</a:t>
            </a:r>
            <a:r>
              <a:rPr lang="zh-CN" altLang="en-US" kern="0" dirty="0">
                <a:effectLst/>
              </a:rPr>
              <a:t>。</a:t>
            </a:r>
            <a:endParaRPr lang="en-US" altLang="zh-CN" kern="0" dirty="0">
              <a:effectLst/>
            </a:endParaRPr>
          </a:p>
          <a:p>
            <a:r>
              <a:rPr lang="zh-CN" altLang="zh-CN" dirty="0"/>
              <a:t>在硬件方面，</a:t>
            </a:r>
            <a:r>
              <a:rPr lang="en-US" altLang="zh-CN" dirty="0"/>
              <a:t> CPU</a:t>
            </a:r>
            <a:r>
              <a:rPr lang="zh-CN" altLang="zh-CN" dirty="0"/>
              <a:t>模式分为内核模式与用户模式，并用寄存器的特定字段标识当前模式。</a:t>
            </a:r>
            <a:endParaRPr lang="en-US" altLang="zh-CN" dirty="0"/>
          </a:p>
          <a:p>
            <a:pPr lvl="1"/>
            <a:r>
              <a:rPr lang="en-US" altLang="zh-CN" dirty="0"/>
              <a:t>CPU</a:t>
            </a:r>
            <a:r>
              <a:rPr lang="zh-CN" altLang="zh-CN" dirty="0"/>
              <a:t>在内核模式执行的是内核态代码，在用户模式执行的是用户态代码</a:t>
            </a:r>
            <a:r>
              <a:rPr lang="zh-CN" altLang="en-US" dirty="0"/>
              <a:t>。</a:t>
            </a:r>
            <a:endParaRPr lang="en-US" altLang="zh-CN" dirty="0"/>
          </a:p>
          <a:p>
            <a:pPr lvl="1"/>
            <a:r>
              <a:rPr lang="zh-CN" altLang="zh-CN" dirty="0"/>
              <a:t>在内核态运行的代码，对资源的操作不受限制，能够执行所有的指令、操作所有的寄存器和内存空间、发出</a:t>
            </a:r>
            <a:r>
              <a:rPr lang="en-US" altLang="zh-CN" dirty="0"/>
              <a:t>I/O</a:t>
            </a:r>
            <a:r>
              <a:rPr lang="zh-CN" altLang="zh-CN" dirty="0"/>
              <a:t>请求；</a:t>
            </a:r>
            <a:endParaRPr lang="en-US" altLang="zh-CN" dirty="0"/>
          </a:p>
          <a:p>
            <a:pPr lvl="1"/>
            <a:r>
              <a:rPr lang="zh-CN" altLang="zh-CN" dirty="0"/>
              <a:t>在用户态运行的代码，对资源的操作受到限制，不能执行可能对其他用户进程或内核造成威胁的指令，不能进行磁盘</a:t>
            </a:r>
            <a:r>
              <a:rPr lang="en-US" altLang="zh-CN" dirty="0"/>
              <a:t>I/O</a:t>
            </a:r>
            <a:r>
              <a:rPr lang="zh-CN" altLang="zh-CN" dirty="0"/>
              <a:t>，而且也只能访问部分内存空间。</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解决办法 </a:t>
            </a:r>
            <a:endParaRPr lang="zh-CN" altLang="en-US" dirty="0"/>
          </a:p>
        </p:txBody>
      </p:sp>
      <p:sp>
        <p:nvSpPr>
          <p:cNvPr id="3" name="内容占位符 2"/>
          <p:cNvSpPr>
            <a:spLocks noGrp="1"/>
          </p:cNvSpPr>
          <p:nvPr>
            <p:ph idx="1"/>
          </p:nvPr>
        </p:nvSpPr>
        <p:spPr/>
        <p:txBody>
          <a:bodyPr>
            <a:normAutofit/>
          </a:bodyPr>
          <a:lstStyle/>
          <a:p>
            <a:r>
              <a:rPr lang="zh-CN" altLang="zh-CN" dirty="0"/>
              <a:t>在软件方面</a:t>
            </a:r>
            <a:r>
              <a:rPr lang="zh-CN" altLang="en-US" dirty="0"/>
              <a:t>：</a:t>
            </a:r>
            <a:endParaRPr lang="en-US" altLang="zh-CN" dirty="0"/>
          </a:p>
          <a:p>
            <a:pPr lvl="1"/>
            <a:r>
              <a:rPr lang="zh-CN" altLang="zh-CN" dirty="0"/>
              <a:t>将受限的操作设计成内核功能，并以系统调用的形式暴露给用户进程。</a:t>
            </a:r>
            <a:endParaRPr lang="en-US" altLang="zh-CN" dirty="0"/>
          </a:p>
          <a:p>
            <a:pPr lvl="1"/>
            <a:r>
              <a:rPr lang="zh-CN" altLang="zh-CN" dirty="0"/>
              <a:t>用户通过暴露的系统调用接口来使用操作系统的关键功能。</a:t>
            </a:r>
            <a:endParaRPr lang="en-US" altLang="zh-CN" dirty="0"/>
          </a:p>
          <a:p>
            <a:pPr lvl="1"/>
            <a:r>
              <a:rPr lang="zh-CN" altLang="zh-CN" dirty="0"/>
              <a:t>用户进程在执行的过程中调用了系统调用接口，将触发异常，导致</a:t>
            </a:r>
            <a:r>
              <a:rPr lang="en-US" altLang="zh-CN" dirty="0"/>
              <a:t>CPU</a:t>
            </a:r>
            <a:r>
              <a:rPr lang="zh-CN" altLang="zh-CN" dirty="0"/>
              <a:t>陷入内核模式，同时硬件将</a:t>
            </a:r>
            <a:r>
              <a:rPr lang="en-US" altLang="zh-CN" dirty="0"/>
              <a:t>CPU</a:t>
            </a:r>
            <a:r>
              <a:rPr lang="zh-CN" altLang="zh-CN" dirty="0"/>
              <a:t>的控制权移交给预先设定的异常处理程序。</a:t>
            </a:r>
            <a:endParaRPr lang="en-US" altLang="zh-CN" dirty="0"/>
          </a:p>
          <a:p>
            <a:pPr lvl="1"/>
            <a:r>
              <a:rPr lang="zh-CN" altLang="zh-CN" dirty="0"/>
              <a:t>异常处理程序进而将该系统调用派发给内核中该系统调用的处理程序。</a:t>
            </a:r>
            <a:endParaRPr lang="en-US" altLang="zh-CN" dirty="0"/>
          </a:p>
          <a:p>
            <a:pPr lvl="1"/>
            <a:r>
              <a:rPr lang="zh-CN" altLang="zh-CN" dirty="0"/>
              <a:t>当操作系统完成用户进程所请求的服务，再通过陷阱返回指令使</a:t>
            </a:r>
            <a:r>
              <a:rPr lang="en-US" altLang="zh-CN" dirty="0"/>
              <a:t>CPU</a:t>
            </a:r>
            <a:r>
              <a:rPr lang="zh-CN" altLang="zh-CN" dirty="0"/>
              <a:t>回到用户模式，并将</a:t>
            </a:r>
            <a:r>
              <a:rPr lang="en-US" altLang="zh-CN" dirty="0"/>
              <a:t>CPU</a:t>
            </a:r>
            <a:r>
              <a:rPr lang="zh-CN" altLang="zh-CN" dirty="0"/>
              <a:t>控制权移交给用户进程。</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openEuler</a:t>
            </a:r>
            <a:r>
              <a:rPr lang="en-US" altLang="zh-CN" dirty="0"/>
              <a:t> </a:t>
            </a:r>
            <a:r>
              <a:rPr lang="zh-CN" altLang="en-US" dirty="0"/>
              <a:t>系统调用的实现 </a:t>
            </a:r>
            <a:endParaRPr lang="zh-CN" altLang="en-US" dirty="0"/>
          </a:p>
        </p:txBody>
      </p:sp>
      <p:sp>
        <p:nvSpPr>
          <p:cNvPr id="3" name="内容占位符 2"/>
          <p:cNvSpPr>
            <a:spLocks noGrp="1"/>
          </p:cNvSpPr>
          <p:nvPr>
            <p:ph idx="1"/>
          </p:nvPr>
        </p:nvSpPr>
        <p:spPr/>
        <p:txBody>
          <a:bodyPr/>
          <a:lstStyle/>
          <a:p>
            <a:r>
              <a:rPr lang="zh-CN" altLang="zh-CN" kern="0" dirty="0">
                <a:effectLst/>
              </a:rPr>
              <a:t>系统调用</a:t>
            </a:r>
            <a:r>
              <a:rPr lang="en-US" altLang="zh-CN" kern="0" dirty="0" err="1">
                <a:effectLst/>
              </a:rPr>
              <a:t>sys_getpid</a:t>
            </a:r>
            <a:r>
              <a:rPr lang="en-US" altLang="zh-CN" kern="0" dirty="0">
                <a:effectLst/>
              </a:rPr>
              <a:t>()</a:t>
            </a:r>
            <a:r>
              <a:rPr lang="zh-CN" altLang="zh-CN" kern="0" dirty="0">
                <a:effectLst/>
              </a:rPr>
              <a:t>可返回当前进程的</a:t>
            </a:r>
            <a:r>
              <a:rPr lang="en-US" altLang="zh-CN" kern="0" dirty="0">
                <a:effectLst/>
              </a:rPr>
              <a:t>PID</a:t>
            </a:r>
            <a:r>
              <a:rPr lang="zh-CN" altLang="zh-CN" kern="0" dirty="0">
                <a:effectLst/>
              </a:rPr>
              <a:t>。</a:t>
            </a:r>
            <a:endParaRPr lang="en-US" altLang="zh-CN" kern="0" dirty="0">
              <a:effectLst/>
            </a:endParaRPr>
          </a:p>
          <a:p>
            <a:r>
              <a:rPr lang="zh-CN" altLang="zh-CN" kern="0" dirty="0">
                <a:effectLst/>
              </a:rPr>
              <a:t>进程的</a:t>
            </a:r>
            <a:r>
              <a:rPr lang="en-US" altLang="zh-CN" kern="0" dirty="0">
                <a:effectLst/>
              </a:rPr>
              <a:t>PID</a:t>
            </a:r>
            <a:r>
              <a:rPr lang="zh-CN" altLang="zh-CN" kern="0" dirty="0">
                <a:effectLst/>
              </a:rPr>
              <a:t>存储在</a:t>
            </a:r>
            <a:r>
              <a:rPr lang="en-US" altLang="zh-CN" kern="0" dirty="0">
                <a:effectLst/>
              </a:rPr>
              <a:t>PCB</a:t>
            </a:r>
            <a:r>
              <a:rPr lang="zh-CN" altLang="zh-CN" kern="0" dirty="0">
                <a:effectLst/>
              </a:rPr>
              <a:t>中，而</a:t>
            </a:r>
            <a:r>
              <a:rPr lang="en-US" altLang="zh-CN" kern="0" dirty="0">
                <a:effectLst/>
              </a:rPr>
              <a:t>PCB</a:t>
            </a:r>
            <a:r>
              <a:rPr lang="zh-CN" altLang="zh-CN" kern="0" dirty="0">
                <a:effectLst/>
              </a:rPr>
              <a:t>是不允许用户进程任意访问或修改的</a:t>
            </a:r>
            <a:r>
              <a:rPr lang="zh-CN" altLang="en-US" dirty="0"/>
              <a:t>。</a:t>
            </a:r>
            <a:endParaRPr lang="en-US" altLang="zh-CN" dirty="0"/>
          </a:p>
          <a:p>
            <a:pPr lvl="1"/>
            <a:r>
              <a:rPr lang="zh-CN" altLang="zh-CN" kern="0" dirty="0">
                <a:effectLst/>
              </a:rPr>
              <a:t>若该进程修改其运行时间，在时间片轮转调度下，该进程就可以一直获得</a:t>
            </a:r>
            <a:r>
              <a:rPr lang="en-US" altLang="zh-CN" kern="0" dirty="0">
                <a:effectLst/>
              </a:rPr>
              <a:t>CPU</a:t>
            </a:r>
            <a:r>
              <a:rPr lang="zh-CN" altLang="zh-CN" kern="0" dirty="0">
                <a:effectLst/>
              </a:rPr>
              <a:t>的使用权</a:t>
            </a:r>
            <a:r>
              <a:rPr lang="zh-CN" altLang="en-US" kern="0" dirty="0">
                <a:effectLst/>
              </a:rPr>
              <a:t>。</a:t>
            </a:r>
            <a:endParaRPr lang="en-US" altLang="zh-CN" kern="0" dirty="0">
              <a:effectLst/>
            </a:endParaRPr>
          </a:p>
          <a:p>
            <a:r>
              <a:rPr lang="zh-CN" altLang="zh-CN" kern="0" dirty="0">
                <a:effectLst/>
              </a:rPr>
              <a:t>为了满足用户程序获取其</a:t>
            </a:r>
            <a:r>
              <a:rPr lang="en-US" altLang="zh-CN" kern="0" dirty="0">
                <a:effectLst/>
              </a:rPr>
              <a:t>PID</a:t>
            </a:r>
            <a:r>
              <a:rPr lang="zh-CN" altLang="zh-CN" kern="0" dirty="0">
                <a:effectLst/>
              </a:rPr>
              <a:t>的需求，同时又限制其对</a:t>
            </a:r>
            <a:r>
              <a:rPr lang="en-US" altLang="zh-CN" kern="0" dirty="0">
                <a:effectLst/>
              </a:rPr>
              <a:t>PCB</a:t>
            </a:r>
            <a:r>
              <a:rPr lang="zh-CN" altLang="zh-CN" kern="0" dirty="0">
                <a:effectLst/>
              </a:rPr>
              <a:t>的访问，操作系统通过服务函数</a:t>
            </a:r>
            <a:r>
              <a:rPr lang="en-US" altLang="zh-CN" kern="0" dirty="0" err="1">
                <a:effectLst/>
              </a:rPr>
              <a:t>sys_getpid</a:t>
            </a:r>
            <a:r>
              <a:rPr lang="en-US" altLang="zh-CN" kern="0" dirty="0">
                <a:effectLst/>
              </a:rPr>
              <a:t>()</a:t>
            </a:r>
            <a:r>
              <a:rPr lang="zh-CN" altLang="zh-CN" kern="0" dirty="0">
                <a:effectLst/>
              </a:rPr>
              <a:t>获得当前进程的</a:t>
            </a:r>
            <a:r>
              <a:rPr lang="en-US" altLang="zh-CN" kern="0" dirty="0">
                <a:effectLst/>
              </a:rPr>
              <a:t>PID</a:t>
            </a:r>
            <a:r>
              <a:rPr lang="zh-CN" altLang="zh-CN" kern="0" dirty="0">
                <a:effectLst/>
              </a:rPr>
              <a:t>并返回给应用程序。</a:t>
            </a:r>
            <a:endParaRPr lang="en-US" altLang="zh-CN" kern="0" dirty="0">
              <a:effectLst/>
            </a:endParaRPr>
          </a:p>
          <a:p>
            <a:endParaRPr lang="en-US" altLang="zh-CN" kern="0" dirty="0">
              <a:effectLst/>
            </a:endParaRPr>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kern="0" dirty="0">
                <a:effectLst/>
                <a:latin typeface="Times New Roman" panose="02020603050405020304" pitchFamily="18" charset="0"/>
                <a:ea typeface="宋体" panose="02010600030101010101" pitchFamily="2" charset="-122"/>
                <a:cs typeface="Times New Roman" panose="02020603050405020304" pitchFamily="18" charset="0"/>
              </a:rPr>
              <a:t>系统调用实现的关键步骤</a:t>
            </a:r>
            <a:r>
              <a:rPr lang="en-US" altLang="zh-CN"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pic>
        <p:nvPicPr>
          <p:cNvPr id="5" name="内容占位符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1348271" y="1043734"/>
            <a:ext cx="9089424" cy="3645405"/>
          </a:xfrm>
          <a:prstGeom prst="rect">
            <a:avLst/>
          </a:prstGeom>
          <a:noFill/>
          <a:ln>
            <a:noFill/>
          </a:ln>
        </p:spPr>
      </p:pic>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
        <p:nvSpPr>
          <p:cNvPr id="6" name="矩形 5"/>
          <p:cNvSpPr/>
          <p:nvPr/>
        </p:nvSpPr>
        <p:spPr bwMode="auto">
          <a:xfrm>
            <a:off x="360000" y="4934546"/>
            <a:ext cx="11519999" cy="16829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a:buClr>
                <a:srgbClr val="0000FF"/>
              </a:buClr>
              <a:buSzPct val="80000"/>
              <a:buFont typeface="Wingdings" panose="05000000000000000000" pitchFamily="2" charset="2"/>
              <a:buChar char="n"/>
            </a:pPr>
            <a:r>
              <a:rPr lang="zh-CN" altLang="en-US" sz="2800" b="1" kern="0" dirty="0">
                <a:ea typeface="楷体" panose="02010609060101010101" pitchFamily="49" charset="-122"/>
                <a:cs typeface="Times New Roman" panose="02020603050405020304" pitchFamily="18" charset="0"/>
              </a:rPr>
              <a:t>包括：</a:t>
            </a:r>
            <a:endParaRPr lang="en-US" altLang="zh-CN" sz="2800" b="1" kern="0" dirty="0">
              <a:ea typeface="楷体" panose="02010609060101010101" pitchFamily="49" charset="-122"/>
              <a:cs typeface="Times New Roman" panose="02020603050405020304" pitchFamily="18" charset="0"/>
            </a:endParaRPr>
          </a:p>
          <a:p>
            <a:pPr marL="914400" lvl="1" indent="-457200">
              <a:buClr>
                <a:srgbClr val="0000FF"/>
              </a:buClr>
              <a:buSzPct val="80000"/>
              <a:buFont typeface="Wingdings" panose="05000000000000000000" pitchFamily="2" charset="2"/>
              <a:buChar char="p"/>
            </a:pPr>
            <a:r>
              <a:rPr lang="zh-CN" altLang="zh-CN" b="1" kern="0" dirty="0">
                <a:ea typeface="楷体" panose="02010609060101010101" pitchFamily="49" charset="-122"/>
                <a:cs typeface="Times New Roman" panose="02020603050405020304" pitchFamily="18" charset="0"/>
              </a:rPr>
              <a:t>库函数调用、异常处理、</a:t>
            </a:r>
            <a:br>
              <a:rPr lang="en-US" altLang="zh-CN" b="1" kern="0" dirty="0">
                <a:ea typeface="楷体" panose="02010609060101010101" pitchFamily="49" charset="-122"/>
                <a:cs typeface="Times New Roman" panose="02020603050405020304" pitchFamily="18" charset="0"/>
              </a:rPr>
            </a:br>
            <a:r>
              <a:rPr lang="zh-CN" altLang="zh-CN" b="1" kern="0" dirty="0">
                <a:ea typeface="楷体" panose="02010609060101010101" pitchFamily="49" charset="-122"/>
                <a:cs typeface="Times New Roman" panose="02020603050405020304" pitchFamily="18" charset="0"/>
              </a:rPr>
              <a:t>系统调用服务函数的查找、服务函数的执行</a:t>
            </a:r>
            <a:r>
              <a:rPr lang="zh-CN" altLang="en-US" b="1" kern="0" dirty="0">
                <a:ea typeface="楷体" panose="02010609060101010101" pitchFamily="49" charset="-122"/>
                <a:cs typeface="Times New Roman" panose="02020603050405020304" pitchFamily="18" charset="0"/>
              </a:rPr>
              <a:t>、</a:t>
            </a:r>
            <a:br>
              <a:rPr lang="en-US" altLang="zh-CN" b="1" kern="0" dirty="0">
                <a:ea typeface="楷体" panose="02010609060101010101" pitchFamily="49" charset="-122"/>
                <a:cs typeface="Times New Roman" panose="02020603050405020304" pitchFamily="18" charset="0"/>
              </a:rPr>
            </a:br>
            <a:r>
              <a:rPr lang="zh-CN" altLang="zh-CN" b="1" kern="0" dirty="0">
                <a:ea typeface="楷体" panose="02010609060101010101" pitchFamily="49" charset="-122"/>
                <a:cs typeface="Times New Roman" panose="02020603050405020304" pitchFamily="18" charset="0"/>
              </a:rPr>
              <a:t>和异常返回</a:t>
            </a:r>
            <a:endParaRPr lang="zh-CN" altLang="en-US" sz="3200" b="1" dirty="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库函数调用 </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在用户态下，用户进程需配置参数寄存器并调用指令</a:t>
            </a:r>
            <a:r>
              <a:rPr lang="en-US" altLang="zh-CN" kern="0" dirty="0">
                <a:effectLst/>
              </a:rPr>
              <a:t>SVC</a:t>
            </a:r>
            <a:r>
              <a:rPr lang="zh-CN" altLang="zh-CN" kern="0" dirty="0">
                <a:effectLst/>
              </a:rPr>
              <a:t>去发起系统调用</a:t>
            </a:r>
            <a:r>
              <a:rPr lang="zh-CN" altLang="en-US" kern="0" dirty="0">
                <a:effectLst/>
              </a:rPr>
              <a:t>。</a:t>
            </a:r>
            <a:endParaRPr lang="en-US" altLang="zh-CN" kern="0" dirty="0">
              <a:effectLst/>
            </a:endParaRPr>
          </a:p>
          <a:p>
            <a:r>
              <a:rPr lang="en-US" altLang="zh-CN" kern="0" dirty="0" err="1">
                <a:effectLst/>
              </a:rPr>
              <a:t>glibc</a:t>
            </a:r>
            <a:r>
              <a:rPr lang="zh-CN" altLang="zh-CN" kern="0" dirty="0">
                <a:effectLst/>
              </a:rPr>
              <a:t>函数库对系统调用进行了封装，屏蔽了指令</a:t>
            </a:r>
            <a:r>
              <a:rPr lang="en-US" altLang="zh-CN" kern="0" dirty="0">
                <a:effectLst/>
              </a:rPr>
              <a:t>SVC</a:t>
            </a:r>
            <a:r>
              <a:rPr lang="zh-CN" altLang="zh-CN" kern="0" dirty="0">
                <a:effectLst/>
              </a:rPr>
              <a:t>与参数传递等细节，仅向用户进程提供一个库函数。</a:t>
            </a:r>
            <a:endParaRPr lang="en-US" altLang="zh-CN" kern="0" dirty="0">
              <a:effectLst/>
            </a:endParaRPr>
          </a:p>
          <a:p>
            <a:pPr lvl="1"/>
            <a:r>
              <a:rPr lang="zh-CN" altLang="zh-CN" kern="0" dirty="0">
                <a:effectLst/>
              </a:rPr>
              <a:t>编程人员只需调用该库函数</a:t>
            </a:r>
            <a:r>
              <a:rPr lang="zh-CN" altLang="zh-CN" dirty="0"/>
              <a:t>就可以使用</a:t>
            </a:r>
            <a:r>
              <a:rPr lang="en-US" altLang="zh-CN" dirty="0" err="1"/>
              <a:t>openEuler</a:t>
            </a:r>
            <a:br>
              <a:rPr lang="en-US" altLang="zh-CN" kern="0" dirty="0">
                <a:effectLst/>
              </a:rPr>
            </a:br>
            <a:r>
              <a:rPr lang="zh-CN" altLang="zh-CN" kern="0" dirty="0">
                <a:effectLst/>
              </a:rPr>
              <a:t>提供的系统调用服务。</a:t>
            </a:r>
            <a:endParaRPr lang="en-US" altLang="zh-CN" kern="0" dirty="0">
              <a:effectLst/>
            </a:endParaRPr>
          </a:p>
          <a:p>
            <a:pPr lvl="1"/>
            <a:r>
              <a:rPr lang="en-US" altLang="zh-CN" dirty="0" err="1"/>
              <a:t>getpid</a:t>
            </a:r>
            <a:r>
              <a:rPr lang="en-US" altLang="zh-CN" dirty="0"/>
              <a:t>()</a:t>
            </a:r>
            <a:r>
              <a:rPr lang="zh-CN" altLang="zh-CN" dirty="0"/>
              <a:t> 其需要完成两项任务： </a:t>
            </a:r>
            <a:br>
              <a:rPr lang="en-US" altLang="zh-CN" dirty="0"/>
            </a:br>
            <a:r>
              <a:rPr lang="zh-CN" altLang="zh-CN" dirty="0"/>
              <a:t>参数填充和触发系统调用。</a:t>
            </a:r>
            <a:endParaRPr lang="en-US" altLang="zh-CN" dirty="0"/>
          </a:p>
          <a:p>
            <a:pPr lvl="1"/>
            <a:r>
              <a:rPr lang="zh-CN" altLang="zh-CN" dirty="0"/>
              <a:t>库函数将高级语言传递的参数通过汇编语言赋值给特定的寄存器，向内核传递系统调用参数与系统调用号。</a:t>
            </a:r>
            <a:endParaRPr lang="en-US" altLang="zh-CN" dirty="0"/>
          </a:p>
          <a:p>
            <a:pPr lvl="1"/>
            <a:r>
              <a:rPr lang="en-US" altLang="zh-CN" dirty="0" err="1"/>
              <a:t>openEuler</a:t>
            </a:r>
            <a:r>
              <a:rPr lang="zh-CN" altLang="zh-CN" dirty="0"/>
              <a:t>中，待传递的参数保存在寄存器</a:t>
            </a:r>
            <a:r>
              <a:rPr lang="en-US" altLang="zh-CN" dirty="0"/>
              <a:t>X0~X6</a:t>
            </a:r>
            <a:r>
              <a:rPr lang="zh-CN" altLang="zh-CN" dirty="0"/>
              <a:t>中，系统调用号保存在寄存器</a:t>
            </a:r>
            <a:r>
              <a:rPr lang="en-US" altLang="zh-CN" dirty="0"/>
              <a:t>X8</a:t>
            </a:r>
            <a:r>
              <a:rPr lang="zh-CN" altLang="zh-CN" dirty="0"/>
              <a:t>中</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
        <p:nvSpPr>
          <p:cNvPr id="5" name="矩形: 圆角 4"/>
          <p:cNvSpPr/>
          <p:nvPr/>
        </p:nvSpPr>
        <p:spPr bwMode="auto">
          <a:xfrm>
            <a:off x="8346217" y="2618910"/>
            <a:ext cx="3555395" cy="1809120"/>
          </a:xfrm>
          <a:prstGeom prst="roundRect">
            <a:avLst>
              <a:gd name="adj" fmla="val 0"/>
            </a:avLst>
          </a:prstGeom>
          <a:solidFill>
            <a:srgbClr val="FFFF00"/>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000" b="1" kern="0" dirty="0"/>
              <a:t>1.int main() {</a:t>
            </a:r>
            <a:endParaRPr lang="en-US" altLang="zh-CN" sz="2000" b="1" kern="0" dirty="0"/>
          </a:p>
          <a:p>
            <a:r>
              <a:rPr lang="en-US" altLang="zh-CN" sz="2000" b="1" kern="0" dirty="0"/>
              <a:t>2.int </a:t>
            </a:r>
            <a:r>
              <a:rPr lang="en-US" altLang="zh-CN" sz="2000" b="1" kern="0" dirty="0" err="1"/>
              <a:t>pid</a:t>
            </a:r>
            <a:r>
              <a:rPr lang="en-US" altLang="zh-CN" sz="2000" b="1" kern="0" dirty="0"/>
              <a:t> = </a:t>
            </a:r>
            <a:r>
              <a:rPr lang="en-US" altLang="zh-CN" sz="2000" b="1" kern="0" dirty="0" err="1"/>
              <a:t>getpid</a:t>
            </a:r>
            <a:r>
              <a:rPr lang="en-US" altLang="zh-CN" sz="2000" b="1" kern="0" dirty="0"/>
              <a:t>();</a:t>
            </a:r>
            <a:endParaRPr lang="en-US" altLang="zh-CN" sz="2000" b="1" kern="0" dirty="0"/>
          </a:p>
          <a:p>
            <a:r>
              <a:rPr lang="en-US" altLang="zh-CN" sz="2000" b="1" kern="0" dirty="0"/>
              <a:t>3.printf("</a:t>
            </a:r>
            <a:r>
              <a:rPr lang="en-US" altLang="zh-CN" sz="2000" b="1" kern="0" dirty="0" err="1"/>
              <a:t>pid</a:t>
            </a:r>
            <a:r>
              <a:rPr lang="en-US" altLang="zh-CN" sz="2000" b="1" kern="0" dirty="0"/>
              <a:t> = %d/n",</a:t>
            </a:r>
            <a:r>
              <a:rPr lang="en-US" altLang="zh-CN" sz="2000" b="1" kern="0" dirty="0" err="1"/>
              <a:t>pid</a:t>
            </a:r>
            <a:r>
              <a:rPr lang="en-US" altLang="zh-CN" sz="2000" b="1" kern="0" dirty="0"/>
              <a:t>);</a:t>
            </a:r>
            <a:endParaRPr lang="en-US" altLang="zh-CN" sz="2000" b="1" kern="0" dirty="0"/>
          </a:p>
          <a:p>
            <a:r>
              <a:rPr lang="en-US" altLang="zh-CN" sz="2000" b="1" kern="0" dirty="0"/>
              <a:t>4.return 0;</a:t>
            </a:r>
            <a:endParaRPr lang="en-US" altLang="zh-CN" sz="2000" b="1" kern="0" dirty="0"/>
          </a:p>
          <a:p>
            <a:r>
              <a:rPr lang="en-US" altLang="zh-CN" sz="2000" b="1" kern="0" dirty="0"/>
              <a:t>5.};</a:t>
            </a:r>
            <a:endParaRPr lang="zh-CN" altLang="en-US" sz="2800" b="1" dirty="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异常处理</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用户进程执行指令</a:t>
            </a:r>
            <a:r>
              <a:rPr lang="en-US" altLang="zh-CN" kern="0" dirty="0">
                <a:effectLst/>
              </a:rPr>
              <a:t>SVC</a:t>
            </a:r>
            <a:r>
              <a:rPr lang="zh-CN" altLang="zh-CN" kern="0" dirty="0">
                <a:effectLst/>
              </a:rPr>
              <a:t>时就会产生一个异常。</a:t>
            </a:r>
            <a:r>
              <a:rPr lang="en-US" altLang="zh-CN" kern="0" dirty="0">
                <a:effectLst/>
              </a:rPr>
              <a:t>CPU</a:t>
            </a:r>
            <a:r>
              <a:rPr lang="zh-CN" altLang="zh-CN" kern="0" dirty="0">
                <a:effectLst/>
              </a:rPr>
              <a:t>会先对该异常进行初步处理，自动执行以下操作：</a:t>
            </a:r>
            <a:endParaRPr lang="en-US" altLang="zh-CN" kern="0" dirty="0">
              <a:effectLst/>
            </a:endParaRPr>
          </a:p>
          <a:p>
            <a:pPr marL="914400" lvl="1" indent="-457200">
              <a:buFont typeface="+mj-ea"/>
              <a:buAutoNum type="circleNumDbPlain"/>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将</a:t>
            </a:r>
            <a:r>
              <a:rPr lang="en-US" altLang="zh-CN" dirty="0"/>
              <a:t>PSTATE</a:t>
            </a:r>
            <a:r>
              <a:rPr lang="zh-CN" altLang="zh-CN" dirty="0"/>
              <a:t>相关寄存器的数据作为字段内容一起存入寄存器</a:t>
            </a:r>
            <a:r>
              <a:rPr lang="en-US" altLang="zh-CN" dirty="0"/>
              <a:t>SPSR_EL1</a:t>
            </a:r>
            <a:r>
              <a:rPr lang="zh-CN" altLang="zh-CN" dirty="0"/>
              <a:t>中。</a:t>
            </a:r>
            <a:endParaRPr lang="zh-CN" altLang="zh-CN" dirty="0"/>
          </a:p>
          <a:p>
            <a:pPr marL="914400" lvl="1" indent="-457200">
              <a:buFont typeface="+mj-ea"/>
              <a:buAutoNum type="circleNumDbPlain"/>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将返回地址保存到寄存器</a:t>
            </a:r>
            <a:r>
              <a:rPr lang="en-US" altLang="zh-CN" dirty="0"/>
              <a:t>ELR_EL1</a:t>
            </a:r>
            <a:r>
              <a:rPr lang="zh-CN" altLang="zh-CN" dirty="0"/>
              <a:t>中，使得当该进程从异常处理程序返回时可以从它离开的地方继续执行。对系统调用而言，保存的是系统调用发生时即将执行的下一条指令的地址。</a:t>
            </a:r>
            <a:endParaRPr lang="zh-CN" altLang="zh-CN" dirty="0"/>
          </a:p>
          <a:p>
            <a:pPr marL="914400" lvl="1" indent="-457200">
              <a:buFont typeface="+mj-ea"/>
              <a:buAutoNum type="circleNumDbPlain"/>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将异常屏蔽寄存器的</a:t>
            </a:r>
            <a:r>
              <a:rPr lang="en-US" altLang="zh-CN" dirty="0"/>
              <a:t>4</a:t>
            </a:r>
            <a:r>
              <a:rPr lang="zh-CN" altLang="zh-CN" dirty="0"/>
              <a:t>个掩码位</a:t>
            </a:r>
            <a:r>
              <a:rPr lang="en-US" altLang="zh-CN" dirty="0"/>
              <a:t>DAIF</a:t>
            </a:r>
            <a:r>
              <a:rPr lang="zh-CN" altLang="zh-CN" dirty="0"/>
              <a:t>置为</a:t>
            </a:r>
            <a:r>
              <a:rPr lang="en-US" altLang="zh-CN" dirty="0"/>
              <a:t>1</a:t>
            </a:r>
            <a:r>
              <a:rPr lang="zh-CN" altLang="zh-CN" dirty="0"/>
              <a:t>，即关中断。</a:t>
            </a:r>
            <a:endParaRPr lang="zh-CN" altLang="zh-CN" dirty="0"/>
          </a:p>
          <a:p>
            <a:pPr marL="914400" lvl="1" indent="-457200">
              <a:buFont typeface="+mj-ea"/>
              <a:buAutoNum type="circleNumDbPlain"/>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如果是同步异常，将生成异常的原因保存到寄存器</a:t>
            </a:r>
            <a:r>
              <a:rPr lang="en-US" altLang="zh-CN" dirty="0"/>
              <a:t>ESR_EL1</a:t>
            </a:r>
            <a:r>
              <a:rPr lang="zh-CN" altLang="zh-CN" dirty="0"/>
              <a:t>中。</a:t>
            </a:r>
            <a:endParaRPr lang="zh-CN" altLang="zh-CN" dirty="0"/>
          </a:p>
          <a:p>
            <a:pPr marL="914400" lvl="1" indent="-457200">
              <a:buFont typeface="+mj-ea"/>
              <a:buAutoNum type="circleNumDbPlain"/>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dirty="0"/>
              <a:t>将寄存器组</a:t>
            </a:r>
            <a:r>
              <a:rPr lang="en-US" altLang="zh-CN" dirty="0"/>
              <a:t>PSTATE</a:t>
            </a:r>
            <a:r>
              <a:rPr lang="zh-CN" altLang="zh-CN" dirty="0"/>
              <a:t>中寄存器</a:t>
            </a:r>
            <a:r>
              <a:rPr lang="en-US" altLang="zh-CN" dirty="0" err="1"/>
              <a:t>CurrentEL</a:t>
            </a:r>
            <a:r>
              <a:rPr lang="zh-CN" altLang="zh-CN" dirty="0"/>
              <a:t>的字段</a:t>
            </a:r>
            <a:r>
              <a:rPr lang="en-US" altLang="zh-CN" dirty="0"/>
              <a:t>EL</a:t>
            </a:r>
            <a:r>
              <a:rPr lang="zh-CN" altLang="zh-CN" dirty="0"/>
              <a:t>置为</a:t>
            </a:r>
            <a:r>
              <a:rPr lang="en-US" altLang="zh-CN" dirty="0"/>
              <a:t>1</a:t>
            </a:r>
            <a:r>
              <a:rPr lang="zh-CN" altLang="zh-CN" dirty="0"/>
              <a:t>，即把异常级别提升到</a:t>
            </a:r>
            <a:r>
              <a:rPr lang="en-US" altLang="zh-CN" dirty="0"/>
              <a:t>EL1</a:t>
            </a:r>
            <a:r>
              <a:rPr lang="zh-CN" altLang="zh-CN" dirty="0"/>
              <a:t>。</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异常处理 </a:t>
            </a:r>
            <a:endParaRPr lang="zh-CN" altLang="en-US" dirty="0"/>
          </a:p>
        </p:txBody>
      </p:sp>
      <p:sp>
        <p:nvSpPr>
          <p:cNvPr id="3" name="内容占位符 2"/>
          <p:cNvSpPr>
            <a:spLocks noGrp="1"/>
          </p:cNvSpPr>
          <p:nvPr>
            <p:ph idx="1"/>
          </p:nvPr>
        </p:nvSpPr>
        <p:spPr/>
        <p:txBody>
          <a:bodyPr>
            <a:normAutofit/>
          </a:bodyPr>
          <a:lstStyle/>
          <a:p>
            <a:r>
              <a:rPr lang="zh-CN" altLang="zh-CN" kern="0" dirty="0">
                <a:effectLst/>
              </a:rPr>
              <a:t>操作系统需执行异常处理程序来进一步处理该异常。</a:t>
            </a:r>
            <a:endParaRPr lang="en-US" altLang="zh-CN" kern="0" dirty="0">
              <a:effectLst/>
            </a:endParaRPr>
          </a:p>
          <a:p>
            <a:r>
              <a:rPr lang="zh-CN" altLang="zh-CN" kern="0" dirty="0">
                <a:effectLst/>
              </a:rPr>
              <a:t>内核维护着异常向量表。</a:t>
            </a:r>
            <a:endParaRPr lang="en-US" altLang="zh-CN" kern="0" dirty="0">
              <a:effectLst/>
            </a:endParaRPr>
          </a:p>
          <a:p>
            <a:pPr lvl="1"/>
            <a:r>
              <a:rPr lang="zh-CN" altLang="zh-CN" kern="0" dirty="0">
                <a:effectLst/>
              </a:rPr>
              <a:t>内核根据异常类型号从异常向量表中快速找到异常处理程序的入口。</a:t>
            </a:r>
            <a:endParaRPr lang="en-US" altLang="zh-CN" kern="0" dirty="0">
              <a:effectLst/>
            </a:endParaRPr>
          </a:p>
          <a:p>
            <a:pPr lvl="1"/>
            <a:r>
              <a:rPr lang="zh-CN" altLang="zh-CN" kern="0" dirty="0">
                <a:effectLst/>
              </a:rPr>
              <a:t>在</a:t>
            </a:r>
            <a:r>
              <a:rPr lang="en-US" altLang="zh-CN" kern="0" dirty="0">
                <a:effectLst/>
              </a:rPr>
              <a:t>MMU</a:t>
            </a:r>
            <a:r>
              <a:rPr lang="zh-CN" altLang="zh-CN" kern="0" dirty="0">
                <a:effectLst/>
              </a:rPr>
              <a:t>初始化时，操作系统将该表的首地址存到向量基址寄存器</a:t>
            </a:r>
            <a:r>
              <a:rPr lang="en-US" altLang="zh-CN" kern="0" dirty="0">
                <a:effectLst/>
              </a:rPr>
              <a:t>VBAR_EL1</a:t>
            </a:r>
            <a:r>
              <a:rPr lang="zh-CN" altLang="zh-CN" kern="0" dirty="0">
                <a:effectLst/>
              </a:rPr>
              <a:t>中，之后</a:t>
            </a:r>
            <a:r>
              <a:rPr lang="en-US" altLang="zh-CN" kern="0" dirty="0">
                <a:effectLst/>
              </a:rPr>
              <a:t>CPU</a:t>
            </a:r>
            <a:r>
              <a:rPr lang="zh-CN" altLang="zh-CN" kern="0" dirty="0">
                <a:effectLst/>
              </a:rPr>
              <a:t>直接通过该寄存器获取异常向量表首地址。</a:t>
            </a:r>
            <a:endParaRPr lang="en-US" altLang="zh-CN" kern="0" dirty="0">
              <a:effectLst/>
            </a:endParaRPr>
          </a:p>
          <a:p>
            <a:r>
              <a:rPr lang="en-US" altLang="zh-CN" dirty="0"/>
              <a:t>CPU</a:t>
            </a:r>
            <a:r>
              <a:rPr lang="zh-CN" altLang="zh-CN" dirty="0"/>
              <a:t>会自动读取寄存器</a:t>
            </a:r>
            <a:r>
              <a:rPr lang="en-US" altLang="zh-CN" dirty="0"/>
              <a:t>VBAR_EL1</a:t>
            </a:r>
            <a:r>
              <a:rPr lang="zh-CN" altLang="zh-CN" dirty="0"/>
              <a:t>以获取异常向量表基址，把此基地址加上异常类型对应的偏移量，即可在异常向量表中找到相应的异常处理函数入口地址，随后可跳转进入此处理函数。</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同步异常处理 </a:t>
            </a:r>
            <a:endParaRPr lang="zh-CN" altLang="en-US" dirty="0"/>
          </a:p>
        </p:txBody>
      </p:sp>
      <p:sp>
        <p:nvSpPr>
          <p:cNvPr id="3" name="内容占位符 2"/>
          <p:cNvSpPr>
            <a:spLocks noGrp="1"/>
          </p:cNvSpPr>
          <p:nvPr>
            <p:ph idx="1"/>
          </p:nvPr>
        </p:nvSpPr>
        <p:spPr/>
        <p:txBody>
          <a:bodyPr/>
          <a:lstStyle/>
          <a:p>
            <a:r>
              <a:rPr lang="zh-CN" altLang="zh-CN" dirty="0">
                <a:effectLst/>
              </a:rPr>
              <a:t>同步异常处理函数可执行三个步骤：</a:t>
            </a:r>
            <a:r>
              <a:rPr lang="en-US" altLang="zh-CN" dirty="0">
                <a:effectLst/>
              </a:rPr>
              <a:t> </a:t>
            </a:r>
            <a:endParaRPr lang="en-US" altLang="zh-CN" dirty="0">
              <a:effectLst/>
            </a:endParaRPr>
          </a:p>
          <a:p>
            <a:pPr marL="457200" lvl="1" indent="0">
              <a:buNone/>
            </a:pPr>
            <a:r>
              <a:rPr lang="en-US" altLang="zh-CN" dirty="0">
                <a:effectLst/>
              </a:rPr>
              <a:t>① CPU</a:t>
            </a:r>
            <a:r>
              <a:rPr lang="zh-CN" altLang="zh-CN" dirty="0">
                <a:effectLst/>
              </a:rPr>
              <a:t>状态保存；</a:t>
            </a:r>
            <a:endParaRPr lang="en-US" altLang="zh-CN" dirty="0">
              <a:effectLst/>
            </a:endParaRPr>
          </a:p>
          <a:p>
            <a:pPr lvl="2"/>
            <a:r>
              <a:rPr lang="zh-CN" altLang="zh-CN" kern="0" dirty="0">
                <a:effectLst/>
              </a:rPr>
              <a:t>调用</a:t>
            </a:r>
            <a:r>
              <a:rPr lang="en-US" altLang="zh-CN" kern="0" dirty="0">
                <a:effectLst/>
              </a:rPr>
              <a:t>CPU</a:t>
            </a:r>
            <a:r>
              <a:rPr lang="zh-CN" altLang="zh-CN" kern="0" dirty="0">
                <a:effectLst/>
              </a:rPr>
              <a:t>状态保存函数</a:t>
            </a:r>
            <a:r>
              <a:rPr lang="en-US" altLang="zh-CN" kern="0" dirty="0" err="1">
                <a:effectLst/>
              </a:rPr>
              <a:t>kernel_entry</a:t>
            </a:r>
            <a:r>
              <a:rPr lang="en-US" altLang="zh-CN" kern="0" dirty="0">
                <a:effectLst/>
              </a:rPr>
              <a:t>()</a:t>
            </a:r>
            <a:endParaRPr lang="en-US" altLang="zh-CN" kern="0" dirty="0">
              <a:effectLst/>
            </a:endParaRPr>
          </a:p>
          <a:p>
            <a:pPr lvl="2"/>
            <a:r>
              <a:rPr lang="zh-CN" altLang="zh-CN" kern="0" dirty="0">
                <a:effectLst/>
              </a:rPr>
              <a:t>异常处理结束并返回用户态后，能从中断发生的地方继续</a:t>
            </a:r>
            <a:br>
              <a:rPr lang="en-US" altLang="zh-CN" kern="0" dirty="0">
                <a:effectLst/>
              </a:rPr>
            </a:br>
            <a:r>
              <a:rPr lang="zh-CN" altLang="zh-CN" kern="0" dirty="0">
                <a:effectLst/>
              </a:rPr>
              <a:t>执行该进程。</a:t>
            </a:r>
            <a:endParaRPr lang="en-US" altLang="zh-CN" dirty="0">
              <a:effectLst/>
            </a:endParaRPr>
          </a:p>
          <a:p>
            <a:pPr marL="457200" lvl="1" indent="0">
              <a:buNone/>
            </a:pPr>
            <a:r>
              <a:rPr lang="zh-CN" altLang="en-US" dirty="0">
                <a:effectLst/>
              </a:rPr>
              <a:t>② </a:t>
            </a:r>
            <a:r>
              <a:rPr lang="zh-CN" altLang="zh-CN" dirty="0">
                <a:effectLst/>
              </a:rPr>
              <a:t>触发异常原因判断；</a:t>
            </a:r>
            <a:endParaRPr lang="en-US" altLang="zh-CN" dirty="0">
              <a:effectLst/>
            </a:endParaRPr>
          </a:p>
          <a:p>
            <a:pPr lvl="2"/>
            <a:r>
              <a:rPr lang="en-US" altLang="zh-CN" kern="0" dirty="0" err="1">
                <a:effectLst/>
              </a:rPr>
              <a:t>openEuler</a:t>
            </a:r>
            <a:r>
              <a:rPr lang="zh-CN" altLang="zh-CN" kern="0" dirty="0">
                <a:effectLst/>
              </a:rPr>
              <a:t>中由</a:t>
            </a:r>
            <a:r>
              <a:rPr lang="en-US" altLang="zh-CN" kern="0" dirty="0">
                <a:effectLst/>
              </a:rPr>
              <a:t>SVC</a:t>
            </a:r>
            <a:r>
              <a:rPr lang="zh-CN" altLang="zh-CN" kern="0" dirty="0">
                <a:effectLst/>
              </a:rPr>
              <a:t>引发的同步异常被编号为</a:t>
            </a:r>
            <a:r>
              <a:rPr lang="en-US" altLang="zh-CN" kern="0" dirty="0">
                <a:effectLst/>
              </a:rPr>
              <a:t>ESR_ELx_EC_SVC64=0x15</a:t>
            </a:r>
            <a:r>
              <a:rPr lang="zh-CN" altLang="zh-CN" kern="0" dirty="0">
                <a:effectLst/>
              </a:rPr>
              <a:t>。</a:t>
            </a:r>
            <a:endParaRPr lang="en-US" altLang="zh-CN" kern="0" dirty="0">
              <a:effectLst/>
            </a:endParaRPr>
          </a:p>
          <a:p>
            <a:pPr lvl="2"/>
            <a:r>
              <a:rPr lang="zh-CN" altLang="zh-CN" kern="0" dirty="0">
                <a:effectLst/>
              </a:rPr>
              <a:t>异常发生时，硬件自动把异常状态信息（如异常级别、被捕获指令长度等）保存在寄存器</a:t>
            </a:r>
            <a:r>
              <a:rPr lang="en-US" altLang="zh-CN" kern="0" dirty="0">
                <a:effectLst/>
              </a:rPr>
              <a:t>ESR_EL1</a:t>
            </a:r>
            <a:r>
              <a:rPr lang="zh-CN" altLang="zh-CN" kern="0" dirty="0">
                <a:effectLst/>
              </a:rPr>
              <a:t>中。</a:t>
            </a:r>
            <a:endParaRPr lang="en-US" altLang="zh-CN" kern="0" dirty="0">
              <a:effectLst/>
            </a:endParaRPr>
          </a:p>
          <a:p>
            <a:pPr lvl="2"/>
            <a:r>
              <a:rPr lang="zh-CN" altLang="zh-CN" kern="0" dirty="0">
                <a:effectLst/>
              </a:rPr>
              <a:t>通过将</a:t>
            </a:r>
            <a:r>
              <a:rPr lang="en-US" altLang="zh-CN" kern="0" dirty="0">
                <a:effectLst/>
              </a:rPr>
              <a:t>ESR_EL1</a:t>
            </a:r>
            <a:r>
              <a:rPr lang="zh-CN" altLang="zh-CN" kern="0" dirty="0">
                <a:effectLst/>
              </a:rPr>
              <a:t>中所存的状态信息与各编号比较，操作系统可以判断出当前产生的同步异常是由</a:t>
            </a:r>
            <a:r>
              <a:rPr lang="en-US" altLang="zh-CN" kern="0" dirty="0">
                <a:effectLst/>
              </a:rPr>
              <a:t>SVC</a:t>
            </a:r>
            <a:r>
              <a:rPr lang="zh-CN" altLang="zh-CN" kern="0" dirty="0">
                <a:effectLst/>
              </a:rPr>
              <a:t>引发的，并跳转至函数</a:t>
            </a:r>
            <a:r>
              <a:rPr lang="en-US" altLang="zh-CN" kern="0" dirty="0">
                <a:effectLst/>
              </a:rPr>
              <a:t>el0_svc()</a:t>
            </a:r>
            <a:r>
              <a:rPr lang="zh-CN" altLang="zh-CN" kern="0" dirty="0">
                <a:effectLst/>
              </a:rPr>
              <a:t>执行，</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1305" y="1103346"/>
            <a:ext cx="3068345" cy="23036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同步异常处理 </a:t>
            </a:r>
            <a:endParaRPr lang="zh-CN" altLang="en-US" dirty="0"/>
          </a:p>
        </p:txBody>
      </p:sp>
      <p:sp>
        <p:nvSpPr>
          <p:cNvPr id="3" name="内容占位符 2"/>
          <p:cNvSpPr>
            <a:spLocks noGrp="1"/>
          </p:cNvSpPr>
          <p:nvPr>
            <p:ph idx="1"/>
          </p:nvPr>
        </p:nvSpPr>
        <p:spPr/>
        <p:txBody>
          <a:bodyPr/>
          <a:lstStyle/>
          <a:p>
            <a:r>
              <a:rPr lang="zh-CN" altLang="zh-CN" dirty="0">
                <a:effectLst/>
              </a:rPr>
              <a:t>同步异常处理函数可执行三个步骤：</a:t>
            </a:r>
            <a:r>
              <a:rPr lang="en-US" altLang="zh-CN" dirty="0">
                <a:effectLst/>
              </a:rPr>
              <a:t> </a:t>
            </a:r>
            <a:endParaRPr lang="en-US" altLang="zh-CN" dirty="0">
              <a:effectLst/>
            </a:endParaRPr>
          </a:p>
          <a:p>
            <a:pPr marL="457200" lvl="1" indent="0">
              <a:buNone/>
            </a:pPr>
            <a:r>
              <a:rPr lang="zh-CN" altLang="en-US" dirty="0">
                <a:effectLst/>
              </a:rPr>
              <a:t>③ </a:t>
            </a:r>
            <a:r>
              <a:rPr lang="zh-CN" altLang="zh-CN" dirty="0">
                <a:effectLst/>
              </a:rPr>
              <a:t>调用相应异常处理函数及传递参数。</a:t>
            </a:r>
            <a:endParaRPr lang="en-US" altLang="zh-CN" dirty="0">
              <a:effectLst/>
            </a:endParaRPr>
          </a:p>
          <a:p>
            <a:pPr lvl="2"/>
            <a:r>
              <a:rPr lang="zh-CN" altLang="zh-CN" kern="0" dirty="0">
                <a:effectLst/>
              </a:rPr>
              <a:t>函数</a:t>
            </a:r>
            <a:r>
              <a:rPr lang="en-US" altLang="zh-CN" kern="0" dirty="0">
                <a:effectLst/>
              </a:rPr>
              <a:t>el0_svc()</a:t>
            </a:r>
            <a:r>
              <a:rPr lang="zh-CN" altLang="zh-CN" kern="0" dirty="0">
                <a:effectLst/>
              </a:rPr>
              <a:t>是系统调用异常处理的开始</a:t>
            </a:r>
            <a:r>
              <a:rPr lang="zh-CN" altLang="en-US" kern="0" dirty="0">
                <a:effectLst/>
              </a:rPr>
              <a:t>。</a:t>
            </a:r>
            <a:endParaRPr lang="en-US" altLang="zh-CN" kern="0" dirty="0">
              <a:effectLst/>
            </a:endParaRPr>
          </a:p>
          <a:p>
            <a:pPr lvl="2"/>
            <a:r>
              <a:rPr lang="en-US" altLang="zh-CN" dirty="0"/>
              <a:t>OS</a:t>
            </a:r>
            <a:r>
              <a:rPr lang="zh-CN" altLang="zh-CN" dirty="0"/>
              <a:t>先跳转到一个</a:t>
            </a:r>
            <a:r>
              <a:rPr lang="en-US" altLang="zh-CN" dirty="0"/>
              <a:t>C</a:t>
            </a:r>
            <a:r>
              <a:rPr lang="zh-CN" altLang="zh-CN" dirty="0"/>
              <a:t>语言函数去做一些预备工作。</a:t>
            </a:r>
            <a:endParaRPr lang="en-US" altLang="zh-CN" dirty="0"/>
          </a:p>
          <a:p>
            <a:pPr lvl="3">
              <a:buFont typeface="Wingdings" panose="05000000000000000000" pitchFamily="2" charset="2"/>
              <a:buChar char="ü"/>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检查系统调用号是否合法、是否开中断等</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zh-CN" kern="0" dirty="0">
                <a:effectLst/>
              </a:rPr>
              <a:t>将系统调用参数和系统调用号传递给</a:t>
            </a:r>
            <a:r>
              <a:rPr lang="en-US" altLang="zh-CN" kern="0" dirty="0">
                <a:effectLst/>
              </a:rPr>
              <a:t>C</a:t>
            </a:r>
            <a:r>
              <a:rPr lang="zh-CN" altLang="zh-CN" kern="0" dirty="0">
                <a:effectLst/>
              </a:rPr>
              <a:t>语言函数</a:t>
            </a:r>
            <a:r>
              <a:rPr lang="en-US" altLang="zh-CN" kern="0" dirty="0">
                <a:effectLst/>
              </a:rPr>
              <a:t>el0_svc_handler()</a:t>
            </a:r>
            <a:r>
              <a:rPr lang="zh-CN" altLang="en-US" dirty="0"/>
              <a:t>。</a:t>
            </a:r>
            <a:endParaRPr lang="en-US" altLang="zh-CN" dirty="0"/>
          </a:p>
          <a:p>
            <a:pPr lvl="2"/>
            <a:r>
              <a:rPr lang="zh-CN" altLang="zh-CN" kern="0" dirty="0">
                <a:effectLst/>
              </a:rPr>
              <a:t>内存空间的传递利用内存首地址进行，结构体</a:t>
            </a:r>
            <a:r>
              <a:rPr lang="en-US" altLang="zh-CN" kern="0" dirty="0" err="1">
                <a:effectLst/>
              </a:rPr>
              <a:t>pt_regs</a:t>
            </a:r>
            <a:r>
              <a:rPr lang="zh-CN" altLang="zh-CN" kern="0" dirty="0">
                <a:effectLst/>
              </a:rPr>
              <a:t>所在内存的首地址保存在堆栈指针寄存器</a:t>
            </a:r>
            <a:r>
              <a:rPr lang="en-US" altLang="zh-CN" kern="0" dirty="0">
                <a:effectLst/>
              </a:rPr>
              <a:t>SP</a:t>
            </a:r>
            <a:r>
              <a:rPr lang="zh-CN" altLang="zh-CN" kern="0" dirty="0">
                <a:effectLst/>
              </a:rPr>
              <a:t>中</a:t>
            </a:r>
            <a:endParaRPr lang="en-US" altLang="zh-CN" kern="0" dirty="0">
              <a:effectLst/>
            </a:endParaRPr>
          </a:p>
          <a:p>
            <a:pPr lvl="3">
              <a:buFont typeface="Wingdings" panose="05000000000000000000" pitchFamily="2" charset="2"/>
              <a:buChar char="ü"/>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通过执行</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“mov x0, </a:t>
            </a:r>
            <a:r>
              <a:rPr lang="en-US" altLang="zh-CN" sz="2000" b="1" dirty="0" err="1">
                <a:latin typeface="Times New Roman" panose="02020603050405020304" pitchFamily="18" charset="0"/>
                <a:ea typeface="楷体" panose="02010609060101010101" pitchFamily="49" charset="-122"/>
                <a:cs typeface="Times New Roman" panose="02020603050405020304" pitchFamily="18" charset="0"/>
              </a:rPr>
              <a:t>sp</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指令可将堆栈指针读到寄存器</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X0</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中，作为参数传递给函数</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el0_svc_handle()</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zh-CN" kern="0" dirty="0">
                <a:effectLst/>
              </a:rPr>
              <a:t>函数</a:t>
            </a:r>
            <a:r>
              <a:rPr lang="en-US" altLang="zh-CN" kern="0" dirty="0">
                <a:effectLst/>
              </a:rPr>
              <a:t>el0_svc_handle()</a:t>
            </a:r>
            <a:r>
              <a:rPr lang="zh-CN" altLang="zh-CN" kern="0" dirty="0">
                <a:effectLst/>
              </a:rPr>
              <a:t>将该指针指向的内存解释为</a:t>
            </a:r>
            <a:r>
              <a:rPr lang="en-US" altLang="zh-CN" kern="0" dirty="0" err="1">
                <a:effectLst/>
              </a:rPr>
              <a:t>pe_regs</a:t>
            </a:r>
            <a:r>
              <a:rPr lang="zh-CN" altLang="zh-CN" kern="0" dirty="0">
                <a:effectLst/>
              </a:rPr>
              <a:t>结构</a:t>
            </a:r>
            <a:endParaRPr lang="en-US" altLang="zh-CN" kern="0" dirty="0">
              <a:effectLst/>
            </a:endParaRPr>
          </a:p>
          <a:p>
            <a:pPr lvl="3">
              <a:buFont typeface="Wingdings" panose="05000000000000000000" pitchFamily="2" charset="2"/>
              <a:buChar char="ü"/>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可通过结构体变量</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regs</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引用栈内保存的相关寄存器内容，从而获得系统调用号等参数。</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3">
              <a:buFont typeface="Wingdings" panose="05000000000000000000" pitchFamily="2" charset="2"/>
              <a:buChar char="ü"/>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el0_svc_handler()</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再通过所给的参数完成查找、执行指定的系统调用的逻辑。</a:t>
            </a:r>
            <a:endParaRPr lang="zh-CN" altLang="zh-CN" sz="20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系统调用服务函数的查找 </a:t>
            </a:r>
            <a:endParaRPr lang="zh-CN" altLang="en-US" dirty="0"/>
          </a:p>
        </p:txBody>
      </p:sp>
      <p:sp>
        <p:nvSpPr>
          <p:cNvPr id="3" name="内容占位符 2"/>
          <p:cNvSpPr>
            <a:spLocks noGrp="1"/>
          </p:cNvSpPr>
          <p:nvPr>
            <p:ph idx="1"/>
          </p:nvPr>
        </p:nvSpPr>
        <p:spPr/>
        <p:txBody>
          <a:bodyPr>
            <a:normAutofit/>
          </a:bodyPr>
          <a:lstStyle/>
          <a:p>
            <a:r>
              <a:rPr lang="en-US" altLang="zh-CN" kern="0" dirty="0" err="1">
                <a:effectLst/>
              </a:rPr>
              <a:t>openEuler</a:t>
            </a:r>
            <a:r>
              <a:rPr lang="zh-CN" altLang="zh-CN" kern="0" dirty="0">
                <a:effectLst/>
              </a:rPr>
              <a:t>内核中定义的服务函数与系统调用号一一对应。</a:t>
            </a:r>
            <a:endParaRPr lang="en-US" altLang="zh-CN" kern="0" dirty="0">
              <a:effectLst/>
            </a:endParaRPr>
          </a:p>
          <a:p>
            <a:r>
              <a:rPr lang="zh-CN" altLang="zh-CN" kern="0" dirty="0">
                <a:effectLst/>
              </a:rPr>
              <a:t>操作系统在用户进程执行系统调用时，通过寄存器向内核传递系统调用号和参数，并使用系统调用号来找到对应的服务函数。</a:t>
            </a:r>
            <a:endParaRPr lang="en-US" altLang="zh-CN" dirty="0"/>
          </a:p>
          <a:p>
            <a:r>
              <a:rPr lang="zh-CN" altLang="zh-CN" kern="0" dirty="0">
                <a:effectLst/>
              </a:rPr>
              <a:t>内核用一个数据结构来保存系统调用号和与服务函数的对应关系，这个数据结构就是系统调用表</a:t>
            </a:r>
            <a:r>
              <a:rPr lang="en-US" altLang="zh-CN" kern="0" dirty="0">
                <a:effectLst/>
              </a:rPr>
              <a:t>(</a:t>
            </a:r>
            <a:r>
              <a:rPr lang="en-US" altLang="zh-CN" kern="0" dirty="0" err="1">
                <a:effectLst/>
              </a:rPr>
              <a:t>syscall</a:t>
            </a:r>
            <a:r>
              <a:rPr lang="en-US" altLang="zh-CN" kern="0" dirty="0">
                <a:effectLst/>
              </a:rPr>
              <a:t> table)</a:t>
            </a:r>
            <a:r>
              <a:rPr lang="zh-CN" altLang="zh-CN" kern="0" dirty="0">
                <a:effectLst/>
              </a:rPr>
              <a:t>。</a:t>
            </a:r>
            <a:endParaRPr lang="en-US" altLang="zh-CN" kern="0" dirty="0">
              <a:effectLst/>
            </a:endParaRPr>
          </a:p>
          <a:p>
            <a:pPr lvl="1"/>
            <a:r>
              <a:rPr lang="zh-CN" altLang="zh-CN" kern="0" dirty="0">
                <a:effectLst/>
              </a:rPr>
              <a:t>系统调用表的本质是一个全局数组，数组元素是指向处理函数的指针。</a:t>
            </a:r>
            <a:endParaRPr lang="en-US" altLang="zh-CN" kern="0" dirty="0">
              <a:effectLst/>
            </a:endParaRPr>
          </a:p>
          <a:p>
            <a:pPr lvl="1"/>
            <a:r>
              <a:rPr lang="zh-CN" altLang="zh-CN" kern="0" dirty="0">
                <a:effectLst/>
              </a:rPr>
              <a:t>内核以系统调用号作为索引，可得到相应处理函数的地址。</a:t>
            </a:r>
            <a:endParaRPr lang="en-US" altLang="zh-CN" kern="0" dirty="0">
              <a:effectLst/>
            </a:endParaRPr>
          </a:p>
          <a:p>
            <a:r>
              <a:rPr lang="zh-CN" altLang="zh-CN" kern="0" dirty="0">
                <a:effectLst/>
              </a:rPr>
              <a:t>系统调用</a:t>
            </a:r>
            <a:r>
              <a:rPr lang="en-US" altLang="zh-CN" kern="0" dirty="0" err="1">
                <a:effectLst/>
              </a:rPr>
              <a:t>getpid</a:t>
            </a:r>
            <a:r>
              <a:rPr lang="en-US" altLang="zh-CN" kern="0" dirty="0">
                <a:effectLst/>
              </a:rPr>
              <a:t>()</a:t>
            </a:r>
            <a:r>
              <a:rPr lang="zh-CN" altLang="zh-CN" kern="0" dirty="0">
                <a:effectLst/>
              </a:rPr>
              <a:t>对应的内核中的服务函数为</a:t>
            </a:r>
            <a:r>
              <a:rPr lang="en-US" altLang="zh-CN" kern="0" dirty="0" err="1">
                <a:effectLst/>
              </a:rPr>
              <a:t>sys_getpid</a:t>
            </a:r>
            <a:r>
              <a:rPr lang="en-US" altLang="zh-CN" kern="0" dirty="0">
                <a:effectLst/>
              </a:rPr>
              <a:t>()</a:t>
            </a:r>
            <a:r>
              <a:rPr lang="zh-CN" altLang="zh-CN" kern="0" dirty="0">
                <a:effectLst/>
              </a:rPr>
              <a:t>。</a:t>
            </a:r>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commondata" val="eyJoZGlkIjoiM2UzOWZmODkyZGNhNDM0NDYyZWVhOTYxYjJlOTViZDMifQ=="/>
</p:tagLst>
</file>

<file path=ppt/theme/theme1.xml><?xml version="1.0" encoding="utf-8"?>
<a:theme xmlns:a="http://schemas.openxmlformats.org/drawingml/2006/main" name="2_领带型模板">
  <a:themeElements>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领带型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defRPr>
        </a:defPPr>
      </a:lstStyle>
    </a:lnDef>
  </a:objectDefaults>
  <a:extraClrSchemeLst>
    <a:extraClrScheme>
      <a:clrScheme name="领带型模板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领带型模板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领带型模板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领带型模板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领带型模板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36909</Words>
  <Application>WPS 演示</Application>
  <PresentationFormat>宽屏</PresentationFormat>
  <Paragraphs>1533</Paragraphs>
  <Slides>111</Slides>
  <Notes>58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25" baseType="lpstr">
      <vt:lpstr>Arial</vt:lpstr>
      <vt:lpstr>宋体</vt:lpstr>
      <vt:lpstr>Wingdings</vt:lpstr>
      <vt:lpstr>Times New Roman</vt:lpstr>
      <vt:lpstr>黑体</vt:lpstr>
      <vt:lpstr>楷体</vt:lpstr>
      <vt:lpstr>微软雅黑</vt:lpstr>
      <vt:lpstr>Arial Unicode MS</vt:lpstr>
      <vt:lpstr>Monotype Sorts</vt:lpstr>
      <vt:lpstr>Verdana</vt:lpstr>
      <vt:lpstr>MS PGothic</vt:lpstr>
      <vt:lpstr>Wingdings</vt:lpstr>
      <vt:lpstr>2_领带型模板</vt:lpstr>
      <vt:lpstr>MS_ClipArt_Gallery.2</vt:lpstr>
      <vt:lpstr>Chapter 2    Operating-System Structures</vt:lpstr>
      <vt:lpstr>教学内容、目标与要求</vt:lpstr>
      <vt:lpstr>Contents</vt:lpstr>
      <vt:lpstr>2.1  Operating-System Services</vt:lpstr>
      <vt:lpstr>Operating-System Services</vt:lpstr>
      <vt:lpstr>Operating-System Services</vt:lpstr>
      <vt:lpstr>2.2  User Operating-system Interface</vt:lpstr>
      <vt:lpstr>Command  Interpreter (CLI)</vt:lpstr>
      <vt:lpstr>Graphical User Interface (GUI)</vt:lpstr>
      <vt:lpstr>Windows的命令控制界面</vt:lpstr>
      <vt:lpstr>命令组合运算</vt:lpstr>
      <vt:lpstr>批处理文件示例</vt:lpstr>
      <vt:lpstr>Touchscreen Interfaces</vt:lpstr>
      <vt:lpstr>2.3  System Calls</vt:lpstr>
      <vt:lpstr>System call sequence to copy the contents of one file to another file</vt:lpstr>
      <vt:lpstr>System Calls</vt:lpstr>
      <vt:lpstr>System Calls</vt:lpstr>
      <vt:lpstr>Example of Standard API——in Win32 </vt:lpstr>
      <vt:lpstr>Example of Standard API——in UNIX and Linux</vt:lpstr>
      <vt:lpstr>System Call Implementation</vt:lpstr>
      <vt:lpstr>System Call Implementation</vt:lpstr>
      <vt:lpstr>Standard C Library Example</vt:lpstr>
      <vt:lpstr>System Call Parameter Passing</vt:lpstr>
      <vt:lpstr>2.4  Types of System Calls</vt:lpstr>
      <vt:lpstr>Process control</vt:lpstr>
      <vt:lpstr>File management</vt:lpstr>
      <vt:lpstr>Communications </vt:lpstr>
      <vt:lpstr>Information maintenance</vt:lpstr>
      <vt:lpstr>Examples of Windows and  Unix System Calls</vt:lpstr>
      <vt:lpstr>2.5  System Programs</vt:lpstr>
      <vt:lpstr>System Programs</vt:lpstr>
      <vt:lpstr>System Programs</vt:lpstr>
      <vt:lpstr>System Programs</vt:lpstr>
      <vt:lpstr>2.6  OS Design and Implementation</vt:lpstr>
      <vt:lpstr>OS Design and Implementation</vt:lpstr>
      <vt:lpstr>Implementation</vt:lpstr>
      <vt:lpstr>Implementation</vt:lpstr>
      <vt:lpstr>2.7  Operating-System Structure</vt:lpstr>
      <vt:lpstr>Simple structure:  MS-DOS</vt:lpstr>
      <vt:lpstr>Simple Structure:  original UNIX</vt:lpstr>
      <vt:lpstr>original UNIX</vt:lpstr>
      <vt:lpstr>Layered Approach</vt:lpstr>
      <vt:lpstr>Layered System Structure</vt:lpstr>
      <vt:lpstr>Layered System Structure</vt:lpstr>
      <vt:lpstr>Layered System Structure</vt:lpstr>
      <vt:lpstr>Microkernels</vt:lpstr>
      <vt:lpstr>Benefits of a Microkernel</vt:lpstr>
      <vt:lpstr>Microkernel OS samples *</vt:lpstr>
      <vt:lpstr>Detriments</vt:lpstr>
      <vt:lpstr>Modules</vt:lpstr>
      <vt:lpstr>Modules</vt:lpstr>
      <vt:lpstr>Hybrid Systems</vt:lpstr>
      <vt:lpstr>A hybrid structure:  Mac OS X (Darwin)</vt:lpstr>
      <vt:lpstr>Apple Mac OS X</vt:lpstr>
      <vt:lpstr>iOS--Apple mobile OS for iPhone, iPad </vt:lpstr>
      <vt:lpstr>Android</vt:lpstr>
      <vt:lpstr>Android</vt:lpstr>
      <vt:lpstr>2.8  Virtual Machines (VM)</vt:lpstr>
      <vt:lpstr>Virtual Machines (VM)</vt:lpstr>
      <vt:lpstr>System Models</vt:lpstr>
      <vt:lpstr>Advantages/Disadvantages of VM</vt:lpstr>
      <vt:lpstr>Advantages/Disadvantages of VM</vt:lpstr>
      <vt:lpstr>Example: VMware Architecture</vt:lpstr>
      <vt:lpstr>Example: Java Virtual Machine</vt:lpstr>
      <vt:lpstr>2.9  Operating System Generation</vt:lpstr>
      <vt:lpstr>2.10  System Boot</vt:lpstr>
      <vt:lpstr>课后作业及研究性学习</vt:lpstr>
      <vt:lpstr>A1: UI</vt:lpstr>
      <vt:lpstr>操作系统的汉化</vt:lpstr>
      <vt:lpstr>操作系统的汉化</vt:lpstr>
      <vt:lpstr>操作系统的汉化</vt:lpstr>
      <vt:lpstr>操作系统的汉化</vt:lpstr>
      <vt:lpstr>Speech/Voice</vt:lpstr>
      <vt:lpstr>Image/Vision/Graphic</vt:lpstr>
      <vt:lpstr>Gesture</vt:lpstr>
      <vt:lpstr>Gesture</vt:lpstr>
      <vt:lpstr>Gesture</vt:lpstr>
      <vt:lpstr>脑/神经—机接口</vt:lpstr>
      <vt:lpstr>非侵入式BCI</vt:lpstr>
      <vt:lpstr>非侵入式BCI</vt:lpstr>
      <vt:lpstr>侵入式BCI</vt:lpstr>
      <vt:lpstr>侵入式BCI</vt:lpstr>
      <vt:lpstr>侵入式BCI</vt:lpstr>
      <vt:lpstr>侵入式BCI</vt:lpstr>
      <vt:lpstr>侵入式BCI</vt:lpstr>
      <vt:lpstr>脑机接口金字塔</vt:lpstr>
      <vt:lpstr>脑机接口金字塔</vt:lpstr>
      <vt:lpstr>A2: openEuler系统调用实现</vt:lpstr>
      <vt:lpstr>系统调用基本概念</vt:lpstr>
      <vt:lpstr>解决办法 </vt:lpstr>
      <vt:lpstr>解决办法 </vt:lpstr>
      <vt:lpstr>openEuler 系统调用的实现 </vt:lpstr>
      <vt:lpstr>系统调用实现的关键步骤 </vt:lpstr>
      <vt:lpstr>1. 库函数调用 </vt:lpstr>
      <vt:lpstr>2. 异常处理</vt:lpstr>
      <vt:lpstr>异常处理 </vt:lpstr>
      <vt:lpstr>同步异常处理 </vt:lpstr>
      <vt:lpstr>同步异常处理 </vt:lpstr>
      <vt:lpstr>3. 系统调用服务函数的查找 </vt:lpstr>
      <vt:lpstr>服务函数的调用过程 </vt:lpstr>
      <vt:lpstr>4. 服务函数的执行 </vt:lpstr>
      <vt:lpstr>5. 异常返回 </vt:lpstr>
      <vt:lpstr>A3: other types OS structure</vt:lpstr>
      <vt:lpstr>LibOS (Library Operating System)</vt:lpstr>
      <vt:lpstr>Exokernel</vt:lpstr>
      <vt:lpstr>Multi-Core, Many-Core</vt:lpstr>
      <vt:lpstr>Splitkernel</vt:lpstr>
      <vt:lpstr>Splitkernel</vt:lpstr>
      <vt:lpstr>Splitkernel</vt:lpstr>
      <vt:lpstr>A4: 国产操作系统调研</vt:lpstr>
      <vt:lpstr>国产OS调研</vt:lpstr>
    </vt:vector>
  </TitlesOfParts>
  <Company>BUPT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structure</dc:title>
  <dc:creator>Li Wensheng</dc:creator>
  <cp:lastModifiedBy>William</cp:lastModifiedBy>
  <cp:revision>606</cp:revision>
  <cp:lastPrinted>2002-07-19T08:01:00Z</cp:lastPrinted>
  <dcterms:created xsi:type="dcterms:W3CDTF">2002-06-11T01:14:00Z</dcterms:created>
  <dcterms:modified xsi:type="dcterms:W3CDTF">2024-11-10T08:16:34Z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D5A03AB75B0A4E868C15076D424FF018_12</vt:lpwstr>
  </property>
  <property fmtid="{D5CDD505-2E9C-101B-9397-08002B2CF9AE}" pid="3" name="KSOProductBuildVer">
    <vt:lpwstr>2052-12.1.0.18608</vt:lpwstr>
  </property>
</Properties>
</file>